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5" r:id="rId2"/>
    <p:sldId id="266" r:id="rId3"/>
    <p:sldId id="267" r:id="rId4"/>
    <p:sldId id="268" r:id="rId5"/>
    <p:sldId id="269" r:id="rId6"/>
    <p:sldId id="270" r:id="rId7"/>
    <p:sldId id="272" r:id="rId8"/>
    <p:sldId id="271" r:id="rId9"/>
    <p:sldId id="273" r:id="rId10"/>
    <p:sldId id="274"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69" d="100"/>
          <a:sy n="69" d="100"/>
        </p:scale>
        <p:origin x="780" y="60"/>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1/14/2026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1/14/2026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1/14/2026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1/14/2026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1/14/2026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1/14/2026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1/14/2026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1/14/2026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1/14/2026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1/14/2026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1/14/2026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1/14/2026</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1/14/2026</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9836" y="635604"/>
            <a:ext cx="1757560" cy="1929300"/>
          </a:xfrm>
          <a:prstGeom prst="rect">
            <a:avLst/>
          </a:prstGeom>
        </p:spPr>
      </p:pic>
      <p:pic>
        <p:nvPicPr>
          <p:cNvPr id="3" name="Picture 2" descr="A close up of a logo&#10;&#10;AI-generated content may be incorrect.">
            <a:extLst>
              <a:ext uri="{FF2B5EF4-FFF2-40B4-BE49-F238E27FC236}">
                <a16:creationId xmlns:a16="http://schemas.microsoft.com/office/drawing/2014/main" id="{19B2DA14-D97A-63D8-5855-13F4DB773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445" y="1055022"/>
            <a:ext cx="7405462" cy="1509882"/>
          </a:xfrm>
          <a:prstGeom prst="rect">
            <a:avLst/>
          </a:prstGeom>
        </p:spPr>
      </p:pic>
      <p:sp>
        <p:nvSpPr>
          <p:cNvPr id="6" name="TextBox 5">
            <a:extLst>
              <a:ext uri="{FF2B5EF4-FFF2-40B4-BE49-F238E27FC236}">
                <a16:creationId xmlns:a16="http://schemas.microsoft.com/office/drawing/2014/main" id="{D3E60966-C111-2C65-4E1D-32FCF06BF5C8}"/>
              </a:ext>
            </a:extLst>
          </p:cNvPr>
          <p:cNvSpPr txBox="1"/>
          <p:nvPr/>
        </p:nvSpPr>
        <p:spPr>
          <a:xfrm>
            <a:off x="2566020" y="476672"/>
            <a:ext cx="8424936" cy="584775"/>
          </a:xfrm>
          <a:prstGeom prst="rect">
            <a:avLst/>
          </a:prstGeom>
          <a:noFill/>
        </p:spPr>
        <p:txBody>
          <a:bodyPr wrap="square" rtlCol="0">
            <a:spAutoFit/>
          </a:bodyPr>
          <a:lstStyle/>
          <a:p>
            <a:pPr algn="ctr"/>
            <a:r>
              <a:rPr lang="en-ZA" sz="3200" b="1" dirty="0">
                <a:latin typeface="Arial" panose="020B0604020202020204" pitchFamily="34" charset="0"/>
                <a:cs typeface="Arial" panose="020B0604020202020204" pitchFamily="34" charset="0"/>
              </a:rPr>
              <a:t>Entering the second </a:t>
            </a:r>
            <a:r>
              <a:rPr lang="en-ZA" sz="3200" b="1" dirty="0" err="1">
                <a:latin typeface="Arial" panose="020B0604020202020204" pitchFamily="34" charset="0"/>
                <a:cs typeface="Arial" panose="020B0604020202020204" pitchFamily="34" charset="0"/>
              </a:rPr>
              <a:t>Centuary</a:t>
            </a:r>
            <a:endParaRPr lang="en-ZA"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E099230-C2CD-6A31-BE30-90B55C4034D9}"/>
              </a:ext>
            </a:extLst>
          </p:cNvPr>
          <p:cNvSpPr txBox="1"/>
          <p:nvPr/>
        </p:nvSpPr>
        <p:spPr>
          <a:xfrm>
            <a:off x="383076" y="6068507"/>
            <a:ext cx="1757560" cy="307777"/>
          </a:xfrm>
          <a:prstGeom prst="rect">
            <a:avLst/>
          </a:prstGeom>
          <a:noFill/>
        </p:spPr>
        <p:txBody>
          <a:bodyPr wrap="square" rtlCol="0">
            <a:spAutoFit/>
          </a:bodyPr>
          <a:lstStyle/>
          <a:p>
            <a:r>
              <a:rPr lang="en-ZA" sz="1400" b="1" dirty="0">
                <a:latin typeface="Arial" panose="020B0604020202020204" pitchFamily="34" charset="0"/>
                <a:cs typeface="Arial" panose="020B0604020202020204" pitchFamily="34" charset="0"/>
              </a:rPr>
              <a:t>15 January 2026</a:t>
            </a:r>
          </a:p>
        </p:txBody>
      </p:sp>
      <p:sp>
        <p:nvSpPr>
          <p:cNvPr id="10" name="Title 4">
            <a:extLst>
              <a:ext uri="{FF2B5EF4-FFF2-40B4-BE49-F238E27FC236}">
                <a16:creationId xmlns:a16="http://schemas.microsoft.com/office/drawing/2014/main" id="{B90D66D1-FB82-BB45-F8AD-DA8879BBC4B3}"/>
              </a:ext>
            </a:extLst>
          </p:cNvPr>
          <p:cNvSpPr>
            <a:spLocks noGrp="1"/>
          </p:cNvSpPr>
          <p:nvPr>
            <p:ph type="ctrTitle"/>
          </p:nvPr>
        </p:nvSpPr>
        <p:spPr>
          <a:xfrm>
            <a:off x="405780" y="5013177"/>
            <a:ext cx="9653397" cy="936103"/>
          </a:xfrm>
        </p:spPr>
        <p:txBody>
          <a:bodyPr>
            <a:normAutofit/>
          </a:bodyPr>
          <a:lstStyle/>
          <a:p>
            <a:r>
              <a:rPr lang="en-ZA" sz="1200" b="1" dirty="0">
                <a:effectLst/>
                <a:latin typeface="Arial" panose="020B0604020202020204" pitchFamily="34" charset="0"/>
                <a:ea typeface="Calibri" panose="020F0502020204030204" pitchFamily="34" charset="0"/>
              </a:rPr>
              <a:t>Hans van de Groenendaal ZS6AKV</a:t>
            </a:r>
            <a:br>
              <a:rPr lang="en-ZA" sz="2000" b="1" dirty="0">
                <a:effectLst/>
                <a:latin typeface="Arial" panose="020B0604020202020204" pitchFamily="34" charset="0"/>
                <a:ea typeface="Calibri" panose="020F0502020204030204" pitchFamily="34" charset="0"/>
              </a:rPr>
            </a:br>
            <a:endParaRPr lang="en-ZA" sz="2000" dirty="0"/>
          </a:p>
        </p:txBody>
      </p:sp>
      <p:sp>
        <p:nvSpPr>
          <p:cNvPr id="2" name="TextBox 1">
            <a:extLst>
              <a:ext uri="{FF2B5EF4-FFF2-40B4-BE49-F238E27FC236}">
                <a16:creationId xmlns:a16="http://schemas.microsoft.com/office/drawing/2014/main" id="{08183720-A25B-CC63-0037-79D1FC621C55}"/>
              </a:ext>
            </a:extLst>
          </p:cNvPr>
          <p:cNvSpPr txBox="1"/>
          <p:nvPr/>
        </p:nvSpPr>
        <p:spPr>
          <a:xfrm>
            <a:off x="1053852" y="3429000"/>
            <a:ext cx="10873208" cy="120032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The second draft of the Draft National Radio Frequency Plan 2025 – SARL Perspective</a:t>
            </a:r>
            <a:endParaRPr lang="en-Z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9ACFC-467D-C33C-D3A3-7DB464393EF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0D82BCC-38DF-9E3C-1618-9690326591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9836" y="635604"/>
            <a:ext cx="1757560" cy="1929300"/>
          </a:xfrm>
          <a:prstGeom prst="rect">
            <a:avLst/>
          </a:prstGeom>
        </p:spPr>
      </p:pic>
      <p:pic>
        <p:nvPicPr>
          <p:cNvPr id="3" name="Picture 2" descr="A close up of a logo&#10;&#10;AI-generated content may be incorrect.">
            <a:extLst>
              <a:ext uri="{FF2B5EF4-FFF2-40B4-BE49-F238E27FC236}">
                <a16:creationId xmlns:a16="http://schemas.microsoft.com/office/drawing/2014/main" id="{96F1EE14-B087-9774-F865-2D33A99CF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6445" y="1055022"/>
            <a:ext cx="7405462" cy="1509882"/>
          </a:xfrm>
          <a:prstGeom prst="rect">
            <a:avLst/>
          </a:prstGeom>
        </p:spPr>
      </p:pic>
      <p:sp>
        <p:nvSpPr>
          <p:cNvPr id="6" name="TextBox 5">
            <a:extLst>
              <a:ext uri="{FF2B5EF4-FFF2-40B4-BE49-F238E27FC236}">
                <a16:creationId xmlns:a16="http://schemas.microsoft.com/office/drawing/2014/main" id="{FB9B8CB6-0662-D558-13A9-5883A3FA7B51}"/>
              </a:ext>
            </a:extLst>
          </p:cNvPr>
          <p:cNvSpPr txBox="1"/>
          <p:nvPr/>
        </p:nvSpPr>
        <p:spPr>
          <a:xfrm>
            <a:off x="2566020" y="476672"/>
            <a:ext cx="8424936" cy="584775"/>
          </a:xfrm>
          <a:prstGeom prst="rect">
            <a:avLst/>
          </a:prstGeom>
          <a:noFill/>
        </p:spPr>
        <p:txBody>
          <a:bodyPr wrap="square" rtlCol="0">
            <a:spAutoFit/>
          </a:bodyPr>
          <a:lstStyle/>
          <a:p>
            <a:pPr algn="ctr"/>
            <a:r>
              <a:rPr lang="en-ZA" sz="3200" b="1" dirty="0">
                <a:latin typeface="Arial" panose="020B0604020202020204" pitchFamily="34" charset="0"/>
                <a:cs typeface="Arial" panose="020B0604020202020204" pitchFamily="34" charset="0"/>
              </a:rPr>
              <a:t>Entering the second </a:t>
            </a:r>
            <a:r>
              <a:rPr lang="en-ZA" sz="3200" b="1" dirty="0" err="1">
                <a:latin typeface="Arial" panose="020B0604020202020204" pitchFamily="34" charset="0"/>
                <a:cs typeface="Arial" panose="020B0604020202020204" pitchFamily="34" charset="0"/>
              </a:rPr>
              <a:t>Centuary</a:t>
            </a:r>
            <a:endParaRPr lang="en-ZA"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6519AF-796B-A9AA-5FCF-66D2414AF7BC}"/>
              </a:ext>
            </a:extLst>
          </p:cNvPr>
          <p:cNvSpPr txBox="1"/>
          <p:nvPr/>
        </p:nvSpPr>
        <p:spPr>
          <a:xfrm>
            <a:off x="383076" y="6068507"/>
            <a:ext cx="1757560" cy="307777"/>
          </a:xfrm>
          <a:prstGeom prst="rect">
            <a:avLst/>
          </a:prstGeom>
          <a:noFill/>
        </p:spPr>
        <p:txBody>
          <a:bodyPr wrap="square" rtlCol="0">
            <a:spAutoFit/>
          </a:bodyPr>
          <a:lstStyle/>
          <a:p>
            <a:r>
              <a:rPr lang="en-ZA" sz="1400" b="1" dirty="0">
                <a:latin typeface="Arial" panose="020B0604020202020204" pitchFamily="34" charset="0"/>
                <a:cs typeface="Arial" panose="020B0604020202020204" pitchFamily="34" charset="0"/>
              </a:rPr>
              <a:t>15 January 2026</a:t>
            </a:r>
          </a:p>
        </p:txBody>
      </p:sp>
      <p:sp>
        <p:nvSpPr>
          <p:cNvPr id="5" name="Title 4">
            <a:extLst>
              <a:ext uri="{FF2B5EF4-FFF2-40B4-BE49-F238E27FC236}">
                <a16:creationId xmlns:a16="http://schemas.microsoft.com/office/drawing/2014/main" id="{AFA9EFD4-1F8D-5454-D114-6A864CB6F289}"/>
              </a:ext>
            </a:extLst>
          </p:cNvPr>
          <p:cNvSpPr>
            <a:spLocks noGrp="1"/>
          </p:cNvSpPr>
          <p:nvPr>
            <p:ph type="ctrTitle"/>
          </p:nvPr>
        </p:nvSpPr>
        <p:spPr/>
        <p:txBody>
          <a:bodyPr>
            <a:normAutofit/>
          </a:bodyPr>
          <a:lstStyle/>
          <a:p>
            <a:r>
              <a:rPr lang="en-GB" sz="3600" dirty="0"/>
              <a:t>T</a:t>
            </a:r>
            <a:r>
              <a:rPr lang="en-GB" sz="3600" dirty="0">
                <a:latin typeface="Arial" panose="020B0604020202020204" pitchFamily="34" charset="0"/>
                <a:cs typeface="Arial" panose="020B0604020202020204" pitchFamily="34" charset="0"/>
              </a:rPr>
              <a:t>ha</a:t>
            </a:r>
            <a:r>
              <a:rPr lang="en-GB" sz="3600" dirty="0"/>
              <a:t>nk You</a:t>
            </a:r>
            <a:endParaRPr lang="en-ZA" sz="3600" dirty="0"/>
          </a:p>
        </p:txBody>
      </p:sp>
    </p:spTree>
    <p:extLst>
      <p:ext uri="{BB962C8B-B14F-4D97-AF65-F5344CB8AC3E}">
        <p14:creationId xmlns:p14="http://schemas.microsoft.com/office/powerpoint/2010/main" val="141901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8DEA-1914-AE7F-B33D-8AEE2F55D94B}"/>
              </a:ext>
            </a:extLst>
          </p:cNvPr>
          <p:cNvSpPr>
            <a:spLocks noGrp="1"/>
          </p:cNvSpPr>
          <p:nvPr>
            <p:ph type="title"/>
          </p:nvPr>
        </p:nvSpPr>
        <p:spPr/>
        <p:txBody>
          <a:bodyPr/>
          <a:lstStyle/>
          <a:p>
            <a:r>
              <a:rPr lang="en-GB" b="1" dirty="0"/>
              <a:t> </a:t>
            </a:r>
            <a:r>
              <a:rPr lang="en-GB" b="1" dirty="0" err="1"/>
              <a:t>Poineering</a:t>
            </a:r>
            <a:r>
              <a:rPr lang="en-GB" b="1" dirty="0"/>
              <a:t> Wireless </a:t>
            </a:r>
            <a:r>
              <a:rPr lang="en-GB" b="1" dirty="0" err="1"/>
              <a:t>Communcation</a:t>
            </a:r>
            <a:endParaRPr lang="en-ZA" b="1" dirty="0"/>
          </a:p>
        </p:txBody>
      </p:sp>
      <p:sp>
        <p:nvSpPr>
          <p:cNvPr id="3" name="Content Placeholder 2">
            <a:extLst>
              <a:ext uri="{FF2B5EF4-FFF2-40B4-BE49-F238E27FC236}">
                <a16:creationId xmlns:a16="http://schemas.microsoft.com/office/drawing/2014/main" id="{ADA747AE-BEFB-26ED-CBC9-D00040394ED1}"/>
              </a:ext>
            </a:extLst>
          </p:cNvPr>
          <p:cNvSpPr>
            <a:spLocks noGrp="1"/>
          </p:cNvSpPr>
          <p:nvPr>
            <p:ph idx="1"/>
          </p:nvPr>
        </p:nvSpPr>
        <p:spPr>
          <a:xfrm>
            <a:off x="1053852" y="5256247"/>
            <a:ext cx="10081120" cy="1728191"/>
          </a:xfrm>
        </p:spPr>
        <p:txBody>
          <a:bodyPr>
            <a:normAutofit/>
          </a:bodyPr>
          <a:lstStyle/>
          <a:p>
            <a:r>
              <a:rPr lang="en-ZA" sz="1800" b="1" dirty="0">
                <a:effectLst/>
                <a:latin typeface="Arial" panose="020B0604020202020204" pitchFamily="34" charset="0"/>
                <a:ea typeface="Calibri" panose="020F0502020204030204" pitchFamily="34" charset="0"/>
                <a:cs typeface="Times New Roman" panose="02020603050405020304" pitchFamily="18" charset="0"/>
              </a:rPr>
              <a:t>Using the callsign A4Z, John Streeter, a Cape Town radio amateur, made South Africa’s first intercontinental contact with Brazil and USA (1925)</a:t>
            </a:r>
          </a:p>
          <a:p>
            <a:endParaRPr lang="en-ZA" sz="1800" b="1" dirty="0">
              <a:latin typeface="Arial" panose="020B0604020202020204" pitchFamily="34" charset="0"/>
              <a:ea typeface="Calibri" panose="020F0502020204030204" pitchFamily="34" charset="0"/>
              <a:cs typeface="Times New Roman" panose="02020603050405020304" pitchFamily="18" charset="0"/>
            </a:endParaRPr>
          </a:p>
          <a:p>
            <a:endParaRPr lang="en-ZA" sz="1800" b="1" dirty="0"/>
          </a:p>
        </p:txBody>
      </p:sp>
      <p:pic>
        <p:nvPicPr>
          <p:cNvPr id="7" name="Picture 6" descr="A person wearing headphones&#10;&#10;AI-generated content may be incorrect.">
            <a:extLst>
              <a:ext uri="{FF2B5EF4-FFF2-40B4-BE49-F238E27FC236}">
                <a16:creationId xmlns:a16="http://schemas.microsoft.com/office/drawing/2014/main" id="{D464A68D-1927-0440-977A-4FA4BB3DF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47" y="1988840"/>
            <a:ext cx="2278649" cy="3240360"/>
          </a:xfrm>
          <a:prstGeom prst="rect">
            <a:avLst/>
          </a:prstGeom>
        </p:spPr>
      </p:pic>
      <p:sp>
        <p:nvSpPr>
          <p:cNvPr id="4" name="TextBox 3">
            <a:extLst>
              <a:ext uri="{FF2B5EF4-FFF2-40B4-BE49-F238E27FC236}">
                <a16:creationId xmlns:a16="http://schemas.microsoft.com/office/drawing/2014/main" id="{FEA8D2AA-723C-1982-10A7-C642C150C578}"/>
              </a:ext>
            </a:extLst>
          </p:cNvPr>
          <p:cNvSpPr txBox="1"/>
          <p:nvPr/>
        </p:nvSpPr>
        <p:spPr>
          <a:xfrm>
            <a:off x="4510236" y="2132856"/>
            <a:ext cx="6156178" cy="1569660"/>
          </a:xfrm>
          <a:prstGeom prst="rect">
            <a:avLst/>
          </a:prstGeom>
          <a:noFill/>
        </p:spPr>
        <p:txBody>
          <a:bodyPr wrap="square" rtlCol="0">
            <a:spAutoFit/>
          </a:bodyPr>
          <a:lstStyle/>
          <a:p>
            <a:r>
              <a:rPr lang="en-GB" sz="2400" b="1" dirty="0">
                <a:solidFill>
                  <a:schemeClr val="accent3"/>
                </a:solidFill>
              </a:rPr>
              <a:t>Radio Amateurs  were integral in the science  community </a:t>
            </a:r>
            <a:r>
              <a:rPr lang="en-ZA" sz="2400" b="1" dirty="0">
                <a:solidFill>
                  <a:schemeClr val="accent3"/>
                </a:solidFill>
              </a:rPr>
              <a:t> who developed  wireless communication, alias radio  and are still operating at the edge of technology today.</a:t>
            </a:r>
          </a:p>
        </p:txBody>
      </p:sp>
    </p:spTree>
    <p:extLst>
      <p:ext uri="{BB962C8B-B14F-4D97-AF65-F5344CB8AC3E}">
        <p14:creationId xmlns:p14="http://schemas.microsoft.com/office/powerpoint/2010/main" val="29643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EDA7-3CBD-EF47-4355-685616986C1E}"/>
              </a:ext>
            </a:extLst>
          </p:cNvPr>
          <p:cNvSpPr>
            <a:spLocks noGrp="1"/>
          </p:cNvSpPr>
          <p:nvPr>
            <p:ph type="title"/>
          </p:nvPr>
        </p:nvSpPr>
        <p:spPr>
          <a:xfrm>
            <a:off x="1413892" y="260648"/>
            <a:ext cx="9144001" cy="1368152"/>
          </a:xfrm>
        </p:spPr>
        <p:txBody>
          <a:bodyPr>
            <a:normAutofit/>
          </a:bodyPr>
          <a:lstStyle/>
          <a:p>
            <a:r>
              <a:rPr lang="en-GB" sz="4000" b="1" dirty="0">
                <a:latin typeface="Arial" panose="020B0604020202020204" pitchFamily="34" charset="0"/>
                <a:cs typeface="Arial" panose="020B0604020202020204" pitchFamily="34" charset="0"/>
              </a:rPr>
              <a:t>The ITU and  Amateur Radio </a:t>
            </a:r>
            <a:br>
              <a:rPr lang="en-GB" sz="4000" b="1" dirty="0">
                <a:latin typeface="Arial" panose="020B0604020202020204" pitchFamily="34" charset="0"/>
                <a:cs typeface="Arial" panose="020B0604020202020204" pitchFamily="34" charset="0"/>
              </a:rPr>
            </a:br>
            <a:r>
              <a:rPr lang="en-GB" sz="4000" b="1" dirty="0" err="1">
                <a:latin typeface="Arial" panose="020B0604020202020204" pitchFamily="34" charset="0"/>
                <a:cs typeface="Arial" panose="020B0604020202020204" pitchFamily="34" charset="0"/>
              </a:rPr>
              <a:t>Radio</a:t>
            </a:r>
            <a:r>
              <a:rPr lang="en-GB" sz="4000" b="1" dirty="0">
                <a:latin typeface="Arial" panose="020B0604020202020204" pitchFamily="34" charset="0"/>
                <a:cs typeface="Arial" panose="020B0604020202020204" pitchFamily="34" charset="0"/>
              </a:rPr>
              <a:t> Regulations</a:t>
            </a:r>
            <a:endParaRPr lang="en-ZA"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222214B-905B-4B35-335F-E9AE580EEE73}"/>
              </a:ext>
            </a:extLst>
          </p:cNvPr>
          <p:cNvSpPr>
            <a:spLocks noGrp="1"/>
          </p:cNvSpPr>
          <p:nvPr>
            <p:ph idx="1"/>
          </p:nvPr>
        </p:nvSpPr>
        <p:spPr>
          <a:xfrm>
            <a:off x="1527216" y="2512710"/>
            <a:ext cx="9134391" cy="4114801"/>
          </a:xfrm>
        </p:spPr>
        <p:txBody>
          <a:bodyPr/>
          <a:lstStyle/>
          <a:p>
            <a:r>
              <a:rPr lang="en-ZA" b="1" dirty="0"/>
              <a:t>1.56		</a:t>
            </a:r>
            <a:r>
              <a:rPr lang="en-ZA" i="1" dirty="0"/>
              <a:t>amateur service:  </a:t>
            </a:r>
            <a:r>
              <a:rPr lang="en-ZA" dirty="0"/>
              <a:t>A</a:t>
            </a:r>
            <a:r>
              <a:rPr lang="en-ZA" i="1" dirty="0"/>
              <a:t> radiocommunication service</a:t>
            </a:r>
            <a:r>
              <a:rPr lang="en-ZA" dirty="0"/>
              <a:t> for the purpose of self-training, intercommunication and technical investigations carried out by amateurs, that is, by duly authorized persons interested in radio technique solely with a personal aim and without pecuniary interest.</a:t>
            </a:r>
          </a:p>
          <a:p>
            <a:r>
              <a:rPr lang="en-ZA" b="1" dirty="0"/>
              <a:t>1.57		</a:t>
            </a:r>
            <a:r>
              <a:rPr lang="en-ZA" i="1" dirty="0"/>
              <a:t>amateur-satellite service:</a:t>
            </a:r>
            <a:r>
              <a:rPr lang="en-ZA" dirty="0"/>
              <a:t>  A </a:t>
            </a:r>
            <a:r>
              <a:rPr lang="en-ZA" i="1" dirty="0"/>
              <a:t>radiocommunication service</a:t>
            </a:r>
            <a:r>
              <a:rPr lang="en-ZA" dirty="0"/>
              <a:t> using </a:t>
            </a:r>
            <a:r>
              <a:rPr lang="en-ZA" i="1" dirty="0"/>
              <a:t>space stations</a:t>
            </a:r>
            <a:r>
              <a:rPr lang="en-ZA" dirty="0"/>
              <a:t> on earth </a:t>
            </a:r>
            <a:r>
              <a:rPr lang="en-ZA" i="1" dirty="0"/>
              <a:t>satellites</a:t>
            </a:r>
            <a:r>
              <a:rPr lang="en-ZA" dirty="0"/>
              <a:t> for the same purposes as those of the </a:t>
            </a:r>
            <a:r>
              <a:rPr lang="en-ZA" i="1" dirty="0"/>
              <a:t>amateur service</a:t>
            </a:r>
            <a:endParaRPr lang="en-ZA" dirty="0"/>
          </a:p>
          <a:p>
            <a:endParaRPr lang="en-ZA" dirty="0"/>
          </a:p>
        </p:txBody>
      </p:sp>
    </p:spTree>
    <p:extLst>
      <p:ext uri="{BB962C8B-B14F-4D97-AF65-F5344CB8AC3E}">
        <p14:creationId xmlns:p14="http://schemas.microsoft.com/office/powerpoint/2010/main" val="234607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1622-A59D-A191-0824-26B04BA292F1}"/>
              </a:ext>
            </a:extLst>
          </p:cNvPr>
          <p:cNvSpPr>
            <a:spLocks noGrp="1"/>
          </p:cNvSpPr>
          <p:nvPr>
            <p:ph type="title"/>
          </p:nvPr>
        </p:nvSpPr>
        <p:spPr>
          <a:xfrm>
            <a:off x="1522413" y="116632"/>
            <a:ext cx="9144001" cy="2160240"/>
          </a:xfrm>
        </p:spPr>
        <p:txBody>
          <a:bodyPr>
            <a:normAutofit fontScale="90000"/>
          </a:bodyPr>
          <a:lstStyle/>
          <a:p>
            <a:r>
              <a:rPr lang="en-ZA" sz="4000" b="1" dirty="0">
                <a:latin typeface="Arial" panose="020B0604020202020204" pitchFamily="34" charset="0"/>
                <a:cs typeface="Arial" panose="020B0604020202020204" pitchFamily="34" charset="0"/>
              </a:rPr>
              <a:t>Technology developments have also impacted on Amateur Radio and we are embracing it</a:t>
            </a:r>
            <a:br>
              <a:rPr lang="en-ZA" dirty="0"/>
            </a:br>
            <a:endParaRPr lang="en-ZA" dirty="0"/>
          </a:p>
        </p:txBody>
      </p:sp>
      <p:sp>
        <p:nvSpPr>
          <p:cNvPr id="3" name="Content Placeholder 2">
            <a:extLst>
              <a:ext uri="{FF2B5EF4-FFF2-40B4-BE49-F238E27FC236}">
                <a16:creationId xmlns:a16="http://schemas.microsoft.com/office/drawing/2014/main" id="{5FA8D1BC-FF02-7132-B854-F25A60CA7EA3}"/>
              </a:ext>
            </a:extLst>
          </p:cNvPr>
          <p:cNvSpPr>
            <a:spLocks noGrp="1"/>
          </p:cNvSpPr>
          <p:nvPr>
            <p:ph idx="1"/>
          </p:nvPr>
        </p:nvSpPr>
        <p:spPr>
          <a:xfrm>
            <a:off x="1497710" y="2204864"/>
            <a:ext cx="9134391" cy="4114801"/>
          </a:xfrm>
        </p:spPr>
        <p:txBody>
          <a:bodyPr/>
          <a:lstStyle/>
          <a:p>
            <a:r>
              <a:rPr lang="en-ZA" dirty="0"/>
              <a:t>As technology has developed so has the amateur service with a current greater emphasis on technical investigations as set out in 1.56 of the definition. </a:t>
            </a:r>
          </a:p>
          <a:p>
            <a:r>
              <a:rPr lang="en-ZA" dirty="0"/>
              <a:t>This also requires a fresh look as some of the power limits still in the Radio Frequency plan.</a:t>
            </a:r>
          </a:p>
          <a:p>
            <a:r>
              <a:rPr lang="en-ZA" dirty="0"/>
              <a:t> In term of 25.7 of the regulation this paper will make recommendations for consideration by ICASA before the final plan is gazetted. </a:t>
            </a:r>
          </a:p>
          <a:p>
            <a:endParaRPr lang="en-ZA" dirty="0"/>
          </a:p>
        </p:txBody>
      </p:sp>
      <p:sp>
        <p:nvSpPr>
          <p:cNvPr id="4" name="TextBox 3">
            <a:extLst>
              <a:ext uri="{FF2B5EF4-FFF2-40B4-BE49-F238E27FC236}">
                <a16:creationId xmlns:a16="http://schemas.microsoft.com/office/drawing/2014/main" id="{53B63A1A-3183-C5FD-66FE-E8B1271BA9CC}"/>
              </a:ext>
            </a:extLst>
          </p:cNvPr>
          <p:cNvSpPr txBox="1"/>
          <p:nvPr/>
        </p:nvSpPr>
        <p:spPr>
          <a:xfrm>
            <a:off x="1701924" y="5562600"/>
            <a:ext cx="9144001" cy="646331"/>
          </a:xfrm>
          <a:prstGeom prst="rect">
            <a:avLst/>
          </a:prstGeom>
          <a:noFill/>
        </p:spPr>
        <p:txBody>
          <a:bodyPr wrap="square" rtlCol="0">
            <a:spAutoFit/>
          </a:bodyPr>
          <a:lstStyle/>
          <a:p>
            <a:r>
              <a:rPr lang="en-ZA" b="1" dirty="0">
                <a:solidFill>
                  <a:schemeClr val="accent3">
                    <a:lumMod val="60000"/>
                    <a:lumOff val="40000"/>
                  </a:schemeClr>
                </a:solidFill>
              </a:rPr>
              <a:t>ITU 25.7	§ 4	The maximum power of amateur stations shall be fixed by the administrations concerned.     (WRC‑03)</a:t>
            </a:r>
          </a:p>
        </p:txBody>
      </p:sp>
    </p:spTree>
    <p:extLst>
      <p:ext uri="{BB962C8B-B14F-4D97-AF65-F5344CB8AC3E}">
        <p14:creationId xmlns:p14="http://schemas.microsoft.com/office/powerpoint/2010/main" val="319627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04C5-8079-A2F1-6F7F-2B9E76108A1E}"/>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135.7 – 137.8 kHz  and 472-479</a:t>
            </a:r>
            <a:r>
              <a:rPr lang="en-ZA" dirty="0">
                <a:latin typeface="Arial" panose="020B0604020202020204" pitchFamily="34" charset="0"/>
                <a:cs typeface="Arial" panose="020B0604020202020204" pitchFamily="34" charset="0"/>
              </a:rPr>
              <a:t> kHz </a:t>
            </a:r>
          </a:p>
        </p:txBody>
      </p:sp>
      <p:sp>
        <p:nvSpPr>
          <p:cNvPr id="3" name="Content Placeholder 2">
            <a:extLst>
              <a:ext uri="{FF2B5EF4-FFF2-40B4-BE49-F238E27FC236}">
                <a16:creationId xmlns:a16="http://schemas.microsoft.com/office/drawing/2014/main" id="{7F9B47D3-DC44-A51E-DF7B-F11C586B5821}"/>
              </a:ext>
            </a:extLst>
          </p:cNvPr>
          <p:cNvSpPr>
            <a:spLocks noGrp="1"/>
          </p:cNvSpPr>
          <p:nvPr>
            <p:ph idx="1"/>
          </p:nvPr>
        </p:nvSpPr>
        <p:spPr/>
        <p:txBody>
          <a:bodyPr>
            <a:normAutofit fontScale="92500"/>
          </a:bodyPr>
          <a:lstStyle/>
          <a:p>
            <a:r>
              <a:rPr lang="en-ZA" b="1" dirty="0">
                <a:latin typeface="Arial" panose="020B0604020202020204" pitchFamily="34" charset="0"/>
                <a:cs typeface="Arial" panose="020B0604020202020204" pitchFamily="34" charset="0"/>
              </a:rPr>
              <a:t>135.7 – 137.8 kHz</a:t>
            </a:r>
            <a:r>
              <a:rPr lang="en-ZA" dirty="0">
                <a:latin typeface="Arial" panose="020B0604020202020204" pitchFamily="34" charset="0"/>
                <a:cs typeface="Arial" panose="020B0604020202020204" pitchFamily="34" charset="0"/>
              </a:rPr>
              <a:t>   Footnote 5.67A limits the power to 1-watt </a:t>
            </a:r>
            <a:r>
              <a:rPr lang="en-ZA" dirty="0" err="1">
                <a:latin typeface="Arial" panose="020B0604020202020204" pitchFamily="34" charset="0"/>
                <a:cs typeface="Arial" panose="020B0604020202020204" pitchFamily="34" charset="0"/>
              </a:rPr>
              <a:t>eirp</a:t>
            </a:r>
            <a:r>
              <a:rPr lang="en-ZA" dirty="0">
                <a:latin typeface="Arial" panose="020B0604020202020204" pitchFamily="34" charset="0"/>
                <a:cs typeface="Arial" panose="020B0604020202020204" pitchFamily="34" charset="0"/>
              </a:rPr>
              <a:t> </a:t>
            </a:r>
          </a:p>
          <a:p>
            <a:r>
              <a:rPr lang="en-ZA" b="1" dirty="0">
                <a:latin typeface="Arial" panose="020B0604020202020204" pitchFamily="34" charset="0"/>
                <a:cs typeface="Arial" panose="020B0604020202020204" pitchFamily="34" charset="0"/>
              </a:rPr>
              <a:t>472-479</a:t>
            </a:r>
            <a:r>
              <a:rPr lang="en-ZA" dirty="0">
                <a:latin typeface="Arial" panose="020B0604020202020204" pitchFamily="34" charset="0"/>
                <a:cs typeface="Arial" panose="020B0604020202020204" pitchFamily="34" charset="0"/>
              </a:rPr>
              <a:t> kHz Footnote 5.80 not applicable in South Africa. 5.80A covers the power restriction in countries at least 800 km away from a list of countries. As South Africa meets that criteria, 5Watt </a:t>
            </a:r>
            <a:r>
              <a:rPr lang="en-ZA" dirty="0" err="1">
                <a:latin typeface="Arial" panose="020B0604020202020204" pitchFamily="34" charset="0"/>
                <a:cs typeface="Arial" panose="020B0604020202020204" pitchFamily="34" charset="0"/>
              </a:rPr>
              <a:t>eirp</a:t>
            </a:r>
            <a:r>
              <a:rPr lang="en-ZA" dirty="0">
                <a:latin typeface="Arial" panose="020B0604020202020204" pitchFamily="34" charset="0"/>
                <a:cs typeface="Arial" panose="020B0604020202020204" pitchFamily="34" charset="0"/>
              </a:rPr>
              <a:t> is permitted. </a:t>
            </a:r>
          </a:p>
          <a:p>
            <a:r>
              <a:rPr lang="en-ZA" dirty="0">
                <a:latin typeface="Arial" panose="020B0604020202020204" pitchFamily="34" charset="0"/>
                <a:cs typeface="Arial" panose="020B0604020202020204" pitchFamily="34" charset="0"/>
              </a:rPr>
              <a:t>As the transmit power of stations operating on the 135,7 and 472 kHz bands will not impact on other countries, the SARL  proposes  that 20dBw is allowed, which is the power limit on amateur bands where the allocation is secondary. </a:t>
            </a:r>
          </a:p>
          <a:p>
            <a:r>
              <a:rPr lang="en-ZA" b="1" dirty="0">
                <a:solidFill>
                  <a:schemeClr val="accent3">
                    <a:lumMod val="60000"/>
                    <a:lumOff val="40000"/>
                  </a:schemeClr>
                </a:solidFill>
                <a:latin typeface="Arial" panose="020B0604020202020204" pitchFamily="34" charset="0"/>
                <a:cs typeface="Arial" panose="020B0604020202020204" pitchFamily="34" charset="0"/>
              </a:rPr>
              <a:t>The aim is to encourage more experimentation on these two bands, as envisage in the definition of Amateur Radio in 1.56</a:t>
            </a:r>
          </a:p>
          <a:p>
            <a:endParaRPr lang="en-ZA" dirty="0"/>
          </a:p>
        </p:txBody>
      </p:sp>
    </p:spTree>
    <p:extLst>
      <p:ext uri="{BB962C8B-B14F-4D97-AF65-F5344CB8AC3E}">
        <p14:creationId xmlns:p14="http://schemas.microsoft.com/office/powerpoint/2010/main" val="39875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F1F9-ED4F-8B8A-6A2A-9EA225B2424D}"/>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1810 -1850 kHz and 1850 – 2000 kHz</a:t>
            </a:r>
            <a:r>
              <a:rPr lang="en-ZA"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8CD890F3-EE61-E593-FDAE-61CBB24920FF}"/>
              </a:ext>
            </a:extLst>
          </p:cNvPr>
          <p:cNvSpPr>
            <a:spLocks noGrp="1"/>
          </p:cNvSpPr>
          <p:nvPr>
            <p:ph idx="1"/>
          </p:nvPr>
        </p:nvSpPr>
        <p:spPr/>
        <p:txBody>
          <a:bodyPr/>
          <a:lstStyle/>
          <a:p>
            <a:r>
              <a:rPr lang="en-ZA" dirty="0">
                <a:latin typeface="Arial" panose="020B0604020202020204" pitchFamily="34" charset="0"/>
                <a:cs typeface="Arial" panose="020B0604020202020204" pitchFamily="34" charset="0"/>
              </a:rPr>
              <a:t>Various power limits are indicated for different areas in footnotes 5.2 5.96 and 5.100. </a:t>
            </a:r>
          </a:p>
          <a:p>
            <a:r>
              <a:rPr lang="en-ZA" dirty="0">
                <a:latin typeface="Arial" panose="020B0604020202020204" pitchFamily="34" charset="0"/>
                <a:cs typeface="Arial" panose="020B0604020202020204" pitchFamily="34" charset="0"/>
              </a:rPr>
              <a:t>The SARL proposes that the power limit on 1810 – 2000 kHz is set at 30 </a:t>
            </a:r>
            <a:r>
              <a:rPr lang="en-ZA" dirty="0" err="1">
                <a:latin typeface="Arial" panose="020B0604020202020204" pitchFamily="34" charset="0"/>
                <a:cs typeface="Arial" panose="020B0604020202020204" pitchFamily="34" charset="0"/>
              </a:rPr>
              <a:t>dBW</a:t>
            </a:r>
            <a:r>
              <a:rPr lang="en-ZA" dirty="0">
                <a:latin typeface="Arial" panose="020B0604020202020204" pitchFamily="34" charset="0"/>
                <a:cs typeface="Arial" panose="020B0604020202020204" pitchFamily="34" charset="0"/>
              </a:rPr>
              <a:t> as in annexure I of the 1995 Radio Regulations Gov Gazette 38641</a:t>
            </a:r>
          </a:p>
          <a:p>
            <a:endParaRPr lang="en-ZA" dirty="0"/>
          </a:p>
        </p:txBody>
      </p:sp>
    </p:spTree>
    <p:extLst>
      <p:ext uri="{BB962C8B-B14F-4D97-AF65-F5344CB8AC3E}">
        <p14:creationId xmlns:p14="http://schemas.microsoft.com/office/powerpoint/2010/main" val="2863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BD86-8865-F838-88EF-01706145B8A9}"/>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24.0 – 24.25</a:t>
            </a:r>
            <a:endParaRPr lang="en-Z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551ADD-8F13-6306-6E2D-00E1EBAA58BA}"/>
              </a:ext>
            </a:extLst>
          </p:cNvPr>
          <p:cNvSpPr>
            <a:spLocks noGrp="1"/>
          </p:cNvSpPr>
          <p:nvPr>
            <p:ph idx="1"/>
          </p:nvPr>
        </p:nvSpPr>
        <p:spPr/>
        <p:txBody>
          <a:bodyPr/>
          <a:lstStyle/>
          <a:p>
            <a:r>
              <a:rPr lang="en-ZA" b="1" dirty="0">
                <a:latin typeface="Arial" panose="020B0604020202020204" pitchFamily="34" charset="0"/>
                <a:cs typeface="Arial" panose="020B0604020202020204" pitchFamily="34" charset="0"/>
              </a:rPr>
              <a:t>24.0 - 24.05 GHz Notes and comments should refer to Annexure I</a:t>
            </a:r>
          </a:p>
          <a:p>
            <a:r>
              <a:rPr lang="en-ZA" b="1" dirty="0">
                <a:latin typeface="Arial" panose="020B0604020202020204" pitchFamily="34" charset="0"/>
                <a:cs typeface="Arial" panose="020B0604020202020204" pitchFamily="34" charset="0"/>
              </a:rPr>
              <a:t>24.05 – 24.25 GHz Notes and comments should refer to Annexure I</a:t>
            </a:r>
          </a:p>
          <a:p>
            <a:endParaRPr lang="en-ZA" dirty="0"/>
          </a:p>
        </p:txBody>
      </p:sp>
    </p:spTree>
    <p:extLst>
      <p:ext uri="{BB962C8B-B14F-4D97-AF65-F5344CB8AC3E}">
        <p14:creationId xmlns:p14="http://schemas.microsoft.com/office/powerpoint/2010/main" val="354612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605D-E995-4058-C9D9-AD76B21CBD65}"/>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430 – 440 MHz </a:t>
            </a:r>
            <a:br>
              <a:rPr lang="en-ZA" dirty="0"/>
            </a:br>
            <a:endParaRPr lang="en-ZA" dirty="0"/>
          </a:p>
        </p:txBody>
      </p:sp>
      <p:sp>
        <p:nvSpPr>
          <p:cNvPr id="3" name="Content Placeholder 2">
            <a:extLst>
              <a:ext uri="{FF2B5EF4-FFF2-40B4-BE49-F238E27FC236}">
                <a16:creationId xmlns:a16="http://schemas.microsoft.com/office/drawing/2014/main" id="{6EB5B945-9C2E-8EA7-B39A-E7855AEF8E6A}"/>
              </a:ext>
            </a:extLst>
          </p:cNvPr>
          <p:cNvSpPr>
            <a:spLocks noGrp="1"/>
          </p:cNvSpPr>
          <p:nvPr>
            <p:ph idx="1"/>
          </p:nvPr>
        </p:nvSpPr>
        <p:spPr/>
        <p:txBody>
          <a:bodyPr>
            <a:normAutofit lnSpcReduction="10000"/>
          </a:bodyPr>
          <a:lstStyle/>
          <a:p>
            <a:r>
              <a:rPr lang="en-ZA" dirty="0"/>
              <a:t>There are many footnotes pertaining to this band which have little impact on Amateur Radio except the ISM allocation 433.5 – 434.79 </a:t>
            </a:r>
            <a:r>
              <a:rPr lang="en-ZA" dirty="0" err="1"/>
              <a:t>MHz.</a:t>
            </a:r>
            <a:r>
              <a:rPr lang="en-ZA" dirty="0"/>
              <a:t> </a:t>
            </a:r>
          </a:p>
          <a:p>
            <a:r>
              <a:rPr lang="en-ZA" dirty="0"/>
              <a:t>According to annexure B3 of the 1995 Radio Frequency Regulations the power limit is 10 </a:t>
            </a:r>
            <a:r>
              <a:rPr lang="en-ZA" dirty="0" err="1"/>
              <a:t>mW</a:t>
            </a:r>
            <a:r>
              <a:rPr lang="en-ZA" dirty="0"/>
              <a:t>.  Equipment freely available in South Africa operates on 5 watt and is not programmed to operate within the frequency spectrum for ISM. </a:t>
            </a:r>
          </a:p>
          <a:p>
            <a:r>
              <a:rPr lang="en-ZA" dirty="0"/>
              <a:t> Many owners of the equipment operate outside the ISM band.</a:t>
            </a:r>
          </a:p>
          <a:p>
            <a:r>
              <a:rPr lang="en-ZA" dirty="0"/>
              <a:t> </a:t>
            </a:r>
            <a:r>
              <a:rPr lang="en-ZA" dirty="0">
                <a:solidFill>
                  <a:schemeClr val="accent3">
                    <a:lumMod val="60000"/>
                    <a:lumOff val="40000"/>
                  </a:schemeClr>
                </a:solidFill>
              </a:rPr>
              <a:t>We understand that this is an enforcement issue and not a spectrum issue.  However, it is  a protection issue for which ICASA as the regulator is responsible, hence we are bringing it to your attention</a:t>
            </a:r>
            <a:r>
              <a:rPr lang="en-ZA" dirty="0"/>
              <a:t>. </a:t>
            </a:r>
          </a:p>
          <a:p>
            <a:endParaRPr lang="en-ZA" dirty="0"/>
          </a:p>
        </p:txBody>
      </p:sp>
    </p:spTree>
    <p:extLst>
      <p:ext uri="{BB962C8B-B14F-4D97-AF65-F5344CB8AC3E}">
        <p14:creationId xmlns:p14="http://schemas.microsoft.com/office/powerpoint/2010/main" val="17822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1985-325D-6EA2-B3FC-4A356EB88E31}"/>
              </a:ext>
            </a:extLst>
          </p:cNvPr>
          <p:cNvSpPr>
            <a:spLocks noGrp="1"/>
          </p:cNvSpPr>
          <p:nvPr>
            <p:ph type="title"/>
          </p:nvPr>
        </p:nvSpPr>
        <p:spPr/>
        <p:txBody>
          <a:bodyPr/>
          <a:lstStyle/>
          <a:p>
            <a:r>
              <a:rPr lang="en-GB" b="1" dirty="0"/>
              <a:t>National Radio Frequency Plan 2025</a:t>
            </a:r>
            <a:endParaRPr lang="en-ZA" b="1" dirty="0"/>
          </a:p>
        </p:txBody>
      </p:sp>
      <p:sp>
        <p:nvSpPr>
          <p:cNvPr id="3" name="Content Placeholder 2">
            <a:extLst>
              <a:ext uri="{FF2B5EF4-FFF2-40B4-BE49-F238E27FC236}">
                <a16:creationId xmlns:a16="http://schemas.microsoft.com/office/drawing/2014/main" id="{2C04217E-9F95-CE1D-49C8-A1E8C2DF999C}"/>
              </a:ext>
            </a:extLst>
          </p:cNvPr>
          <p:cNvSpPr>
            <a:spLocks noGrp="1"/>
          </p:cNvSpPr>
          <p:nvPr>
            <p:ph idx="1"/>
          </p:nvPr>
        </p:nvSpPr>
        <p:spPr/>
        <p:txBody>
          <a:bodyPr/>
          <a:lstStyle/>
          <a:p>
            <a:r>
              <a:rPr lang="en-GB" dirty="0"/>
              <a:t>The plan generally does not specify the power limits which are generally covered in various annexes t0 the Radio Frequency regulations of which the last version was gazetted in 1995</a:t>
            </a:r>
          </a:p>
          <a:p>
            <a:endParaRPr lang="en-GB" dirty="0"/>
          </a:p>
          <a:p>
            <a:r>
              <a:rPr lang="en-GB" dirty="0"/>
              <a:t>The  SARL believes  that it </a:t>
            </a:r>
            <a:r>
              <a:rPr lang="en-GB"/>
              <a:t>would be prudent </a:t>
            </a:r>
            <a:r>
              <a:rPr lang="en-GB" dirty="0"/>
              <a:t>if the annexes  would be updated in line with the Frequency Plan.</a:t>
            </a:r>
          </a:p>
          <a:p>
            <a:r>
              <a:rPr lang="en-GB" dirty="0"/>
              <a:t>Alternatively, the power limits could be added in the notes and comment  column</a:t>
            </a:r>
            <a:endParaRPr lang="en-ZA" dirty="0"/>
          </a:p>
        </p:txBody>
      </p:sp>
    </p:spTree>
    <p:extLst>
      <p:ext uri="{BB962C8B-B14F-4D97-AF65-F5344CB8AC3E}">
        <p14:creationId xmlns:p14="http://schemas.microsoft.com/office/powerpoint/2010/main" val="17319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RL Tech Symposium 2025" id="{10C986E5-98BE-4259-AC65-2324DD8A7573}" vid="{32C61044-451C-448D-A495-10F52EB771A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SARL Tech Symposium 2025</Template>
  <TotalTime>99</TotalTime>
  <Words>674</Words>
  <Application>Microsoft Office PowerPoint</Application>
  <PresentationFormat>Custom</PresentationFormat>
  <Paragraphs>39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Digital Blue Tunnel 16x9</vt:lpstr>
      <vt:lpstr>Hans van de Groenendaal ZS6AKV </vt:lpstr>
      <vt:lpstr> Poineering Wireless Communcation</vt:lpstr>
      <vt:lpstr>The ITU and  Amateur Radio  Radio Regulations</vt:lpstr>
      <vt:lpstr>Technology developments have also impacted on Amateur Radio and we are embracing it </vt:lpstr>
      <vt:lpstr>135.7 – 137.8 kHz  and 472-479 kHz </vt:lpstr>
      <vt:lpstr>1810 -1850 kHz and 1850 – 2000 kHz </vt:lpstr>
      <vt:lpstr>24.0 – 24.25</vt:lpstr>
      <vt:lpstr>430 – 440 MHz  </vt:lpstr>
      <vt:lpstr>National Radio Frequency Plan 2025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Hans van de Groenendaal</dc:creator>
  <cp:lastModifiedBy>Joyce Malimavhi</cp:lastModifiedBy>
  <cp:revision>2</cp:revision>
  <dcterms:created xsi:type="dcterms:W3CDTF">2026-01-14T05:49:14Z</dcterms:created>
  <dcterms:modified xsi:type="dcterms:W3CDTF">2026-01-14T14:37:02Z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