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260" r:id="rId5"/>
    <p:sldId id="261" r:id="rId6"/>
    <p:sldId id="258" r:id="rId7"/>
    <p:sldId id="259" r:id="rId8"/>
    <p:sldId id="270" r:id="rId9"/>
    <p:sldId id="271" r:id="rId10"/>
    <p:sldId id="272" r:id="rId11"/>
    <p:sldId id="273" r:id="rId12"/>
    <p:sldId id="274" r:id="rId13"/>
    <p:sldId id="275" r:id="rId14"/>
    <p:sldId id="276" r:id="rId15"/>
    <p:sldId id="277" r:id="rId16"/>
    <p:sldId id="265" r:id="rId17"/>
  </p:sldIdLst>
  <p:sldSz cx="9144000" cy="6858000" type="screen4x3"/>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60" d="100"/>
          <a:sy n="60" d="100"/>
        </p:scale>
        <p:origin x="14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ZA"/>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D099C4A5-9A0E-4A81-8CFC-1ED284A7C628}" type="datetimeFigureOut">
              <a:rPr lang="en-ZA" smtClean="0"/>
              <a:t>2024/06/06</a:t>
            </a:fld>
            <a:endParaRPr lang="en-ZA"/>
          </a:p>
        </p:txBody>
      </p:sp>
      <p:sp>
        <p:nvSpPr>
          <p:cNvPr id="4" name="Slide Image Placeholder 3"/>
          <p:cNvSpPr>
            <a:spLocks noGrp="1" noRot="1" noChangeAspect="1"/>
          </p:cNvSpPr>
          <p:nvPr>
            <p:ph type="sldImg" idx="2"/>
          </p:nvPr>
        </p:nvSpPr>
        <p:spPr>
          <a:xfrm>
            <a:off x="1190625" y="1252538"/>
            <a:ext cx="4508500" cy="3382962"/>
          </a:xfrm>
          <a:prstGeom prst="rect">
            <a:avLst/>
          </a:prstGeom>
          <a:noFill/>
          <a:ln w="12700">
            <a:solidFill>
              <a:prstClr val="black"/>
            </a:solidFill>
          </a:ln>
        </p:spPr>
        <p:txBody>
          <a:bodyPr vert="horz" lIns="96634" tIns="48317" rIns="96634" bIns="48317" rtlCol="0" anchor="ctr"/>
          <a:lstStyle/>
          <a:p>
            <a:endParaRPr lang="en-ZA"/>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ZA"/>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5F5FB540-EC9B-40DB-9212-13B25330D1C7}" type="slidenum">
              <a:rPr lang="en-ZA" smtClean="0"/>
              <a:t>‹#›</a:t>
            </a:fld>
            <a:endParaRPr lang="en-ZA"/>
          </a:p>
        </p:txBody>
      </p:sp>
    </p:spTree>
    <p:extLst>
      <p:ext uri="{BB962C8B-B14F-4D97-AF65-F5344CB8AC3E}">
        <p14:creationId xmlns:p14="http://schemas.microsoft.com/office/powerpoint/2010/main" val="3648113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Z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62775CDB-626D-4B44-9BD3-59D0BEB7F06B}" type="datetime1">
              <a:rPr lang="en-ZA" smtClean="0"/>
              <a:t>2024/06/06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702857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D36F19DD-50BB-4528-ACF7-369A5079E32A}" type="datetime1">
              <a:rPr lang="en-ZA" smtClean="0"/>
              <a:t>2024/06/06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3586173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2E4873B6-CEAC-42CF-B144-12A8987C3CF1}" type="datetime1">
              <a:rPr lang="en-ZA" smtClean="0"/>
              <a:t>2024/06/06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1967808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BF0B44D9-5A5F-42AA-8927-B87EF29EA6F9}" type="datetime1">
              <a:rPr lang="en-ZA" smtClean="0"/>
              <a:t>2024/06/06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1847146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Z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9237A7E-7C2F-497F-AD2F-D819806D9BEE}" type="datetime1">
              <a:rPr lang="en-ZA" smtClean="0"/>
              <a:t>2024/06/06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4110707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648044DA-92E3-49F6-8A16-E34203DBCB8D}" type="datetime1">
              <a:rPr lang="en-ZA" smtClean="0"/>
              <a:t>2024/06/06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786409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7467CC8A-7935-4849-992F-73C2C1754342}" type="datetime1">
              <a:rPr lang="en-ZA" smtClean="0"/>
              <a:t>2024/06/06</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3359895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A82237C0-3FA6-422F-87C1-48567D1D7478}" type="datetime1">
              <a:rPr lang="en-ZA" smtClean="0"/>
              <a:t>2024/06/06</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1498228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536657-8F6A-4258-B66A-ECAFD7D6BA64}" type="datetime1">
              <a:rPr lang="en-ZA" smtClean="0"/>
              <a:t>2024/06/06</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1139148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Z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3DFA10E4-6F5C-4C5D-A5A7-D21FDAAD4802}" type="datetime1">
              <a:rPr lang="en-ZA" smtClean="0"/>
              <a:t>2024/06/06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2669750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Z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699EBC2-011D-4EF1-BC74-42F2CE9B97D5}" type="datetime1">
              <a:rPr lang="en-ZA" smtClean="0"/>
              <a:t>2024/06/06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2095C26-3BB8-41D1-8C21-5F712E12DC48}" type="slidenum">
              <a:rPr lang="en-ZA" smtClean="0"/>
              <a:t>‹#›</a:t>
            </a:fld>
            <a:endParaRPr lang="en-ZA"/>
          </a:p>
        </p:txBody>
      </p:sp>
    </p:spTree>
    <p:extLst>
      <p:ext uri="{BB962C8B-B14F-4D97-AF65-F5344CB8AC3E}">
        <p14:creationId xmlns:p14="http://schemas.microsoft.com/office/powerpoint/2010/main" val="1806453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D442251-F6B5-4A74-8ACE-E875EAACCAB2}" type="datetime1">
              <a:rPr lang="en-ZA" smtClean="0"/>
              <a:t>2024/06/06</a:t>
            </a:fld>
            <a:endParaRPr lang="en-Z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095C26-3BB8-41D1-8C21-5F712E12DC48}" type="slidenum">
              <a:rPr lang="en-ZA" smtClean="0"/>
              <a:t>‹#›</a:t>
            </a:fld>
            <a:endParaRPr lang="en-ZA"/>
          </a:p>
        </p:txBody>
      </p:sp>
    </p:spTree>
    <p:extLst>
      <p:ext uri="{BB962C8B-B14F-4D97-AF65-F5344CB8AC3E}">
        <p14:creationId xmlns:p14="http://schemas.microsoft.com/office/powerpoint/2010/main" val="2676655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dirty="0"/>
          </a:p>
        </p:txBody>
      </p:sp>
      <p:sp>
        <p:nvSpPr>
          <p:cNvPr id="3" name="Content Placeholder 2"/>
          <p:cNvSpPr>
            <a:spLocks noGrp="1"/>
          </p:cNvSpPr>
          <p:nvPr>
            <p:ph idx="1"/>
          </p:nvPr>
        </p:nvSpPr>
        <p:spPr/>
        <p:txBody>
          <a:bodyPr>
            <a:normAutofit lnSpcReduction="10000"/>
          </a:bodyPr>
          <a:lstStyle/>
          <a:p>
            <a:pPr marL="0" indent="0">
              <a:buNone/>
            </a:pPr>
            <a:r>
              <a:rPr lang="en-GB" sz="4400" dirty="0">
                <a:latin typeface="Arial" panose="020B0604020202020204" pitchFamily="34" charset="0"/>
                <a:cs typeface="Arial" panose="020B0604020202020204" pitchFamily="34" charset="0"/>
              </a:rPr>
              <a:t>Radio Pulpit</a:t>
            </a:r>
          </a:p>
          <a:p>
            <a:pPr marL="0" indent="0">
              <a:buNone/>
            </a:pPr>
            <a:endParaRPr lang="en-GB" sz="4400" dirty="0">
              <a:latin typeface="Arial" panose="020B0604020202020204" pitchFamily="34" charset="0"/>
              <a:cs typeface="Arial" panose="020B0604020202020204" pitchFamily="34" charset="0"/>
            </a:endParaRPr>
          </a:p>
          <a:p>
            <a:pPr marL="0" indent="0">
              <a:buNone/>
            </a:pPr>
            <a:r>
              <a:rPr lang="en-GB" sz="4400" dirty="0">
                <a:latin typeface="Arial" panose="020B0604020202020204" pitchFamily="34" charset="0"/>
                <a:cs typeface="Arial" panose="020B0604020202020204" pitchFamily="34" charset="0"/>
              </a:rPr>
              <a:t>Supplemental Submissions on ICASA’s Signal Distribution Services Enquiry</a:t>
            </a:r>
          </a:p>
          <a:p>
            <a:pPr marL="0" indent="0">
              <a:buNone/>
            </a:pPr>
            <a:endParaRPr lang="en-GB" sz="4400" dirty="0">
              <a:latin typeface="Arial" panose="020B0604020202020204" pitchFamily="34" charset="0"/>
              <a:cs typeface="Arial" panose="020B0604020202020204" pitchFamily="34" charset="0"/>
            </a:endParaRPr>
          </a:p>
          <a:p>
            <a:pPr marL="0" indent="0">
              <a:buNone/>
            </a:pPr>
            <a:r>
              <a:rPr lang="en-GB" sz="4400" dirty="0">
                <a:latin typeface="Arial" panose="020B0604020202020204" pitchFamily="34" charset="0"/>
                <a:cs typeface="Arial" panose="020B0604020202020204" pitchFamily="34" charset="0"/>
              </a:rPr>
              <a:t>5 June 2024</a:t>
            </a:r>
            <a:endParaRPr lang="en-ZA" sz="4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393355F-450D-1A53-7090-790995778F98}"/>
              </a:ext>
            </a:extLst>
          </p:cNvPr>
          <p:cNvSpPr>
            <a:spLocks noGrp="1"/>
          </p:cNvSpPr>
          <p:nvPr>
            <p:ph type="sldNum" sz="quarter" idx="12"/>
          </p:nvPr>
        </p:nvSpPr>
        <p:spPr/>
        <p:txBody>
          <a:bodyPr/>
          <a:lstStyle/>
          <a:p>
            <a:fld id="{22095C26-3BB8-41D1-8C21-5F712E12DC48}" type="slidenum">
              <a:rPr lang="en-ZA" smtClean="0"/>
              <a:t>1</a:t>
            </a:fld>
            <a:endParaRPr lang="en-ZA"/>
          </a:p>
        </p:txBody>
      </p:sp>
    </p:spTree>
    <p:extLst>
      <p:ext uri="{BB962C8B-B14F-4D97-AF65-F5344CB8AC3E}">
        <p14:creationId xmlns:p14="http://schemas.microsoft.com/office/powerpoint/2010/main" val="2069891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Pro-competitive Regulations</a:t>
            </a:r>
            <a:endParaRPr lang="en-ZA" b="1" dirty="0"/>
          </a:p>
        </p:txBody>
      </p:sp>
      <p:sp>
        <p:nvSpPr>
          <p:cNvPr id="3" name="Content Placeholder 2"/>
          <p:cNvSpPr>
            <a:spLocks noGrp="1"/>
          </p:cNvSpPr>
          <p:nvPr>
            <p:ph idx="1"/>
          </p:nvPr>
        </p:nvSpPr>
        <p:spPr/>
        <p:txBody>
          <a:bodyPr>
            <a:normAutofit lnSpcReduction="10000"/>
          </a:bodyPr>
          <a:lstStyle/>
          <a:p>
            <a:r>
              <a:rPr lang="en-GB" sz="2800" dirty="0"/>
              <a:t>Ad Paragraph 7:</a:t>
            </a:r>
          </a:p>
          <a:p>
            <a:pPr lvl="1"/>
            <a:r>
              <a:rPr lang="en-GB" sz="2400" dirty="0"/>
              <a:t>RP submits that such proposed regulations to be contained in the Findings Document should include:</a:t>
            </a:r>
          </a:p>
          <a:p>
            <a:pPr lvl="2"/>
            <a:r>
              <a:rPr lang="en-GB" sz="2000" dirty="0">
                <a:solidFill>
                  <a:srgbClr val="000000"/>
                </a:solidFill>
              </a:rPr>
              <a:t>“rate regulation for the provision of specified services, including without limitation price controls on house wholesale and retail rates as determined by the Authority in matters relating to the recovery of costs” – section 67(7)(f) of the ECA- given the high costs of MW.</a:t>
            </a:r>
          </a:p>
          <a:p>
            <a:pPr lvl="2"/>
            <a:r>
              <a:rPr lang="en-GB" sz="2000" dirty="0">
                <a:solidFill>
                  <a:srgbClr val="000000"/>
                </a:solidFill>
              </a:rPr>
              <a:t>a schedule for periodic reviews of the markets and market segments in terms of section 67(9) of the ECA</a:t>
            </a:r>
          </a:p>
          <a:p>
            <a:pPr lvl="2"/>
            <a:r>
              <a:rPr lang="en-GB" sz="2000" dirty="0">
                <a:solidFill>
                  <a:srgbClr val="000000"/>
                </a:solidFill>
              </a:rPr>
              <a:t>provision for monitoring and investigation of anti-competitive behaviour in the relevant market and market segments. In this regard, RP shares the concerns raised by the SABC regarding Sentech's failure to agree to appropriate penalty clauses for missed KPIs in terms of its contracts.</a:t>
            </a:r>
          </a:p>
        </p:txBody>
      </p:sp>
      <p:sp>
        <p:nvSpPr>
          <p:cNvPr id="4" name="Slide Number Placeholder 3">
            <a:extLst>
              <a:ext uri="{FF2B5EF4-FFF2-40B4-BE49-F238E27FC236}">
                <a16:creationId xmlns:a16="http://schemas.microsoft.com/office/drawing/2014/main" id="{8C4D9BC2-08A7-3747-A6DC-34AF5D07308D}"/>
              </a:ext>
            </a:extLst>
          </p:cNvPr>
          <p:cNvSpPr>
            <a:spLocks noGrp="1"/>
          </p:cNvSpPr>
          <p:nvPr>
            <p:ph type="sldNum" sz="quarter" idx="12"/>
          </p:nvPr>
        </p:nvSpPr>
        <p:spPr/>
        <p:txBody>
          <a:bodyPr/>
          <a:lstStyle/>
          <a:p>
            <a:fld id="{22095C26-3BB8-41D1-8C21-5F712E12DC48}" type="slidenum">
              <a:rPr lang="en-ZA" smtClean="0"/>
              <a:t>10</a:t>
            </a:fld>
            <a:endParaRPr lang="en-ZA"/>
          </a:p>
        </p:txBody>
      </p:sp>
    </p:spTree>
    <p:extLst>
      <p:ext uri="{BB962C8B-B14F-4D97-AF65-F5344CB8AC3E}">
        <p14:creationId xmlns:p14="http://schemas.microsoft.com/office/powerpoint/2010/main" val="1356815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Future of Medium Wave – an Existential Threat</a:t>
            </a:r>
            <a:endParaRPr lang="en-ZA" b="1" dirty="0"/>
          </a:p>
        </p:txBody>
      </p:sp>
      <p:sp>
        <p:nvSpPr>
          <p:cNvPr id="3" name="Content Placeholder 2"/>
          <p:cNvSpPr>
            <a:spLocks noGrp="1"/>
          </p:cNvSpPr>
          <p:nvPr>
            <p:ph idx="1"/>
          </p:nvPr>
        </p:nvSpPr>
        <p:spPr/>
        <p:txBody>
          <a:bodyPr>
            <a:normAutofit/>
          </a:bodyPr>
          <a:lstStyle/>
          <a:p>
            <a:r>
              <a:rPr lang="en-GB" sz="2800" dirty="0">
                <a:solidFill>
                  <a:srgbClr val="000000"/>
                </a:solidFill>
              </a:rPr>
              <a:t>The following issue was not raised in our written submissions.</a:t>
            </a:r>
          </a:p>
          <a:p>
            <a:r>
              <a:rPr lang="en-GB" sz="2800" dirty="0">
                <a:solidFill>
                  <a:srgbClr val="000000"/>
                </a:solidFill>
              </a:rPr>
              <a:t>Sentech has advised the sector that it views MW as a dying technology </a:t>
            </a:r>
            <a:r>
              <a:rPr lang="en-GB" sz="2800" dirty="0"/>
              <a:t>which it no longer wishes to provide as a signal distributor going forward.</a:t>
            </a:r>
          </a:p>
          <a:p>
            <a:r>
              <a:rPr lang="en-GB" sz="2800" dirty="0"/>
              <a:t>This is an existential threat to RP which has broadcast on MW for 32 </a:t>
            </a:r>
            <a:r>
              <a:rPr lang="en-GB" sz="2800" dirty="0">
                <a:solidFill>
                  <a:srgbClr val="000000"/>
                </a:solidFill>
              </a:rPr>
              <a:t>years.</a:t>
            </a:r>
          </a:p>
          <a:p>
            <a:r>
              <a:rPr lang="en-GB" sz="2800" dirty="0">
                <a:solidFill>
                  <a:srgbClr val="000000"/>
                </a:solidFill>
              </a:rPr>
              <a:t>RP submits that this is not an issue that Sentech, as the common carrier, can simply decide on its own for purely commercial reasons. </a:t>
            </a:r>
            <a:endParaRPr lang="en-GB" sz="2000" dirty="0">
              <a:solidFill>
                <a:srgbClr val="000000"/>
              </a:solidFill>
            </a:endParaRPr>
          </a:p>
        </p:txBody>
      </p:sp>
      <p:sp>
        <p:nvSpPr>
          <p:cNvPr id="4" name="Slide Number Placeholder 3">
            <a:extLst>
              <a:ext uri="{FF2B5EF4-FFF2-40B4-BE49-F238E27FC236}">
                <a16:creationId xmlns:a16="http://schemas.microsoft.com/office/drawing/2014/main" id="{8C4D9BC2-08A7-3747-A6DC-34AF5D07308D}"/>
              </a:ext>
            </a:extLst>
          </p:cNvPr>
          <p:cNvSpPr>
            <a:spLocks noGrp="1"/>
          </p:cNvSpPr>
          <p:nvPr>
            <p:ph type="sldNum" sz="quarter" idx="12"/>
          </p:nvPr>
        </p:nvSpPr>
        <p:spPr/>
        <p:txBody>
          <a:bodyPr/>
          <a:lstStyle/>
          <a:p>
            <a:fld id="{22095C26-3BB8-41D1-8C21-5F712E12DC48}" type="slidenum">
              <a:rPr lang="en-ZA" smtClean="0"/>
              <a:t>11</a:t>
            </a:fld>
            <a:endParaRPr lang="en-ZA"/>
          </a:p>
        </p:txBody>
      </p:sp>
    </p:spTree>
    <p:extLst>
      <p:ext uri="{BB962C8B-B14F-4D97-AF65-F5344CB8AC3E}">
        <p14:creationId xmlns:p14="http://schemas.microsoft.com/office/powerpoint/2010/main" val="1110242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Future of Medium Wave – an Existential Threat</a:t>
            </a:r>
            <a:endParaRPr lang="en-ZA" b="1" dirty="0"/>
          </a:p>
        </p:txBody>
      </p:sp>
      <p:sp>
        <p:nvSpPr>
          <p:cNvPr id="3" name="Content Placeholder 2"/>
          <p:cNvSpPr>
            <a:spLocks noGrp="1"/>
          </p:cNvSpPr>
          <p:nvPr>
            <p:ph idx="1"/>
          </p:nvPr>
        </p:nvSpPr>
        <p:spPr/>
        <p:txBody>
          <a:bodyPr>
            <a:normAutofit/>
          </a:bodyPr>
          <a:lstStyle/>
          <a:p>
            <a:r>
              <a:rPr lang="en-GB" sz="2800" dirty="0">
                <a:solidFill>
                  <a:srgbClr val="000000"/>
                </a:solidFill>
              </a:rPr>
              <a:t>Icasa is constitutionally-mandat</a:t>
            </a:r>
            <a:r>
              <a:rPr lang="en-GB" sz="2800" dirty="0"/>
              <a:t>ed </a:t>
            </a:r>
            <a:r>
              <a:rPr lang="en-GB" sz="2800" dirty="0">
                <a:solidFill>
                  <a:srgbClr val="000000"/>
                </a:solidFill>
              </a:rPr>
              <a:t>in terms of s192 to regulate broadcasting in the public interest.</a:t>
            </a:r>
          </a:p>
          <a:p>
            <a:r>
              <a:rPr lang="en-GB" sz="2800" dirty="0">
                <a:solidFill>
                  <a:srgbClr val="000000"/>
                </a:solidFill>
              </a:rPr>
              <a:t>It must get involved in ensuring that licensed broadcasters are able to continue to broadcast in a manner that is technically and economically feasible.</a:t>
            </a:r>
          </a:p>
          <a:p>
            <a:r>
              <a:rPr lang="en-GB" sz="2800" dirty="0">
                <a:solidFill>
                  <a:srgbClr val="000000"/>
                </a:solidFill>
              </a:rPr>
              <a:t>We urge Icasa to urgently involve itself in the issue of the future of MW signal distribution provision as alternatives such as streaming, DTH carriage, DRM/DAB are not practical at </a:t>
            </a:r>
            <a:r>
              <a:rPr lang="en-GB" sz="2800">
                <a:solidFill>
                  <a:srgbClr val="000000"/>
                </a:solidFill>
              </a:rPr>
              <a:t>this time.</a:t>
            </a:r>
            <a:endParaRPr lang="en-GB" sz="2000" dirty="0">
              <a:solidFill>
                <a:srgbClr val="000000"/>
              </a:solidFill>
            </a:endParaRPr>
          </a:p>
        </p:txBody>
      </p:sp>
      <p:sp>
        <p:nvSpPr>
          <p:cNvPr id="4" name="Slide Number Placeholder 3">
            <a:extLst>
              <a:ext uri="{FF2B5EF4-FFF2-40B4-BE49-F238E27FC236}">
                <a16:creationId xmlns:a16="http://schemas.microsoft.com/office/drawing/2014/main" id="{8C4D9BC2-08A7-3747-A6DC-34AF5D07308D}"/>
              </a:ext>
            </a:extLst>
          </p:cNvPr>
          <p:cNvSpPr>
            <a:spLocks noGrp="1"/>
          </p:cNvSpPr>
          <p:nvPr>
            <p:ph type="sldNum" sz="quarter" idx="12"/>
          </p:nvPr>
        </p:nvSpPr>
        <p:spPr/>
        <p:txBody>
          <a:bodyPr/>
          <a:lstStyle/>
          <a:p>
            <a:fld id="{22095C26-3BB8-41D1-8C21-5F712E12DC48}" type="slidenum">
              <a:rPr lang="en-ZA" smtClean="0"/>
              <a:t>12</a:t>
            </a:fld>
            <a:endParaRPr lang="en-ZA"/>
          </a:p>
        </p:txBody>
      </p:sp>
    </p:spTree>
    <p:extLst>
      <p:ext uri="{BB962C8B-B14F-4D97-AF65-F5344CB8AC3E}">
        <p14:creationId xmlns:p14="http://schemas.microsoft.com/office/powerpoint/2010/main" val="25099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dirty="0"/>
          </a:p>
        </p:txBody>
      </p:sp>
      <p:sp>
        <p:nvSpPr>
          <p:cNvPr id="3" name="Content Placeholder 2"/>
          <p:cNvSpPr>
            <a:spLocks noGrp="1"/>
          </p:cNvSpPr>
          <p:nvPr>
            <p:ph idx="1"/>
          </p:nvPr>
        </p:nvSpPr>
        <p:spPr/>
        <p:txBody>
          <a:bodyPr>
            <a:normAutofit/>
          </a:bodyPr>
          <a:lstStyle/>
          <a:p>
            <a:pPr marL="0" indent="0">
              <a:buNone/>
            </a:pPr>
            <a:endParaRPr lang="en-GB" sz="2500" b="1" dirty="0"/>
          </a:p>
          <a:p>
            <a:pPr marL="0" indent="0">
              <a:buNone/>
            </a:pPr>
            <a:endParaRPr lang="en-GB" sz="2500" b="1" dirty="0"/>
          </a:p>
          <a:p>
            <a:pPr marL="0" indent="0">
              <a:buNone/>
            </a:pPr>
            <a:endParaRPr lang="en-GB" sz="2500" b="1" dirty="0"/>
          </a:p>
          <a:p>
            <a:pPr marL="0" indent="0">
              <a:buNone/>
            </a:pPr>
            <a:endParaRPr lang="en-GB" sz="2500" b="1" dirty="0"/>
          </a:p>
          <a:p>
            <a:pPr marL="0" indent="0">
              <a:buNone/>
            </a:pPr>
            <a:r>
              <a:rPr lang="en-GB" sz="2500" b="1" dirty="0"/>
              <a:t>				THANK YOU</a:t>
            </a:r>
          </a:p>
          <a:p>
            <a:pPr marL="0" indent="0">
              <a:buNone/>
            </a:pPr>
            <a:endParaRPr lang="en-GB" sz="2500" b="1" dirty="0"/>
          </a:p>
          <a:p>
            <a:pPr marL="0" indent="0">
              <a:buNone/>
            </a:pPr>
            <a:r>
              <a:rPr lang="en-GB" sz="2500" b="1" dirty="0"/>
              <a:t>				QUESTIONS?</a:t>
            </a:r>
            <a:endParaRPr lang="en-ZA" sz="2500" b="1" dirty="0"/>
          </a:p>
        </p:txBody>
      </p:sp>
      <p:sp>
        <p:nvSpPr>
          <p:cNvPr id="4" name="Slide Number Placeholder 3">
            <a:extLst>
              <a:ext uri="{FF2B5EF4-FFF2-40B4-BE49-F238E27FC236}">
                <a16:creationId xmlns:a16="http://schemas.microsoft.com/office/drawing/2014/main" id="{49C9CA57-51EB-CC26-9987-11089170B6D8}"/>
              </a:ext>
            </a:extLst>
          </p:cNvPr>
          <p:cNvSpPr>
            <a:spLocks noGrp="1"/>
          </p:cNvSpPr>
          <p:nvPr>
            <p:ph type="sldNum" sz="quarter" idx="12"/>
          </p:nvPr>
        </p:nvSpPr>
        <p:spPr/>
        <p:txBody>
          <a:bodyPr/>
          <a:lstStyle/>
          <a:p>
            <a:fld id="{22095C26-3BB8-41D1-8C21-5F712E12DC48}" type="slidenum">
              <a:rPr lang="en-ZA" smtClean="0"/>
              <a:t>13</a:t>
            </a:fld>
            <a:endParaRPr lang="en-ZA"/>
          </a:p>
        </p:txBody>
      </p:sp>
    </p:spTree>
    <p:extLst>
      <p:ext uri="{BB962C8B-B14F-4D97-AF65-F5344CB8AC3E}">
        <p14:creationId xmlns:p14="http://schemas.microsoft.com/office/powerpoint/2010/main" val="4007593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Introduction</a:t>
            </a:r>
            <a:endParaRPr lang="en-ZA" sz="4400" dirty="0"/>
          </a:p>
        </p:txBody>
      </p:sp>
      <p:sp>
        <p:nvSpPr>
          <p:cNvPr id="5" name="Content Placeholder 4"/>
          <p:cNvSpPr>
            <a:spLocks noGrp="1"/>
          </p:cNvSpPr>
          <p:nvPr>
            <p:ph idx="1"/>
          </p:nvPr>
        </p:nvSpPr>
        <p:spPr/>
        <p:txBody>
          <a:bodyPr>
            <a:normAutofit/>
          </a:bodyPr>
          <a:lstStyle/>
          <a:p>
            <a:r>
              <a:rPr lang="en-GB" sz="2800" dirty="0"/>
              <a:t>Presentation Team</a:t>
            </a:r>
          </a:p>
          <a:p>
            <a:pPr lvl="1"/>
            <a:r>
              <a:rPr lang="en-GB" sz="2800" dirty="0"/>
              <a:t>Rev. Karel Verhoef – Radio Pulpit Station Manager</a:t>
            </a:r>
          </a:p>
          <a:p>
            <a:pPr lvl="1"/>
            <a:r>
              <a:rPr lang="en-GB" sz="2800" dirty="0"/>
              <a:t>Wilma Van Schalkwyk – Senior Manager, Radio</a:t>
            </a:r>
          </a:p>
          <a:p>
            <a:pPr lvl="1"/>
            <a:r>
              <a:rPr lang="en-GB" sz="2800" dirty="0"/>
              <a:t>Justine Limpitlaw – Legal Consultant</a:t>
            </a:r>
          </a:p>
          <a:p>
            <a:r>
              <a:rPr lang="en-GB" sz="2800" dirty="0"/>
              <a:t>RP thanks ICASA for the opportunity to comment on its Supplementary Discussion Document on its Market Enquiry into Signal Distribution Services and focuses its submissions on the needs of the community broadcasting sector, particularly of those broadcasting on MW.</a:t>
            </a:r>
            <a:endParaRPr lang="en-ZA" sz="2800" dirty="0"/>
          </a:p>
        </p:txBody>
      </p:sp>
      <p:sp>
        <p:nvSpPr>
          <p:cNvPr id="3" name="Slide Number Placeholder 2">
            <a:extLst>
              <a:ext uri="{FF2B5EF4-FFF2-40B4-BE49-F238E27FC236}">
                <a16:creationId xmlns:a16="http://schemas.microsoft.com/office/drawing/2014/main" id="{5E07D9CD-44B8-6C56-E5E3-B43972F0D598}"/>
              </a:ext>
            </a:extLst>
          </p:cNvPr>
          <p:cNvSpPr>
            <a:spLocks noGrp="1"/>
          </p:cNvSpPr>
          <p:nvPr>
            <p:ph type="sldNum" sz="quarter" idx="12"/>
          </p:nvPr>
        </p:nvSpPr>
        <p:spPr/>
        <p:txBody>
          <a:bodyPr/>
          <a:lstStyle/>
          <a:p>
            <a:fld id="{22095C26-3BB8-41D1-8C21-5F712E12DC48}" type="slidenum">
              <a:rPr lang="en-ZA" smtClean="0"/>
              <a:t>2</a:t>
            </a:fld>
            <a:endParaRPr lang="en-ZA"/>
          </a:p>
        </p:txBody>
      </p:sp>
    </p:spTree>
    <p:extLst>
      <p:ext uri="{BB962C8B-B14F-4D97-AF65-F5344CB8AC3E}">
        <p14:creationId xmlns:p14="http://schemas.microsoft.com/office/powerpoint/2010/main" val="4277541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Introduction</a:t>
            </a:r>
            <a:endParaRPr lang="en-ZA" sz="4400" dirty="0"/>
          </a:p>
        </p:txBody>
      </p:sp>
      <p:sp>
        <p:nvSpPr>
          <p:cNvPr id="5" name="Content Placeholder 4"/>
          <p:cNvSpPr>
            <a:spLocks noGrp="1"/>
          </p:cNvSpPr>
          <p:nvPr>
            <p:ph idx="1"/>
          </p:nvPr>
        </p:nvSpPr>
        <p:spPr/>
        <p:txBody>
          <a:bodyPr>
            <a:normAutofit/>
          </a:bodyPr>
          <a:lstStyle/>
          <a:p>
            <a:r>
              <a:rPr lang="en-GB" sz="3100" dirty="0"/>
              <a:t>Background</a:t>
            </a:r>
          </a:p>
          <a:p>
            <a:pPr lvl="1"/>
            <a:r>
              <a:rPr lang="en-GB" sz="2800" dirty="0"/>
              <a:t>The biggest challenge facing the entire community radio sector is financial viability and sustainability</a:t>
            </a:r>
          </a:p>
          <a:p>
            <a:pPr lvl="1"/>
            <a:r>
              <a:rPr lang="en-GB" sz="2800" dirty="0"/>
              <a:t>The single largest cost for most of community broadcasters is signal distribution</a:t>
            </a:r>
          </a:p>
          <a:p>
            <a:pPr marL="342900" lvl="1" indent="0">
              <a:buNone/>
            </a:pPr>
            <a:endParaRPr lang="en-ZA" sz="2800" dirty="0"/>
          </a:p>
        </p:txBody>
      </p:sp>
      <p:sp>
        <p:nvSpPr>
          <p:cNvPr id="3" name="Slide Number Placeholder 2">
            <a:extLst>
              <a:ext uri="{FF2B5EF4-FFF2-40B4-BE49-F238E27FC236}">
                <a16:creationId xmlns:a16="http://schemas.microsoft.com/office/drawing/2014/main" id="{659CFE8B-BFCF-716B-5F1E-90790838255F}"/>
              </a:ext>
            </a:extLst>
          </p:cNvPr>
          <p:cNvSpPr>
            <a:spLocks noGrp="1"/>
          </p:cNvSpPr>
          <p:nvPr>
            <p:ph type="sldNum" sz="quarter" idx="12"/>
          </p:nvPr>
        </p:nvSpPr>
        <p:spPr/>
        <p:txBody>
          <a:bodyPr/>
          <a:lstStyle/>
          <a:p>
            <a:fld id="{22095C26-3BB8-41D1-8C21-5F712E12DC48}" type="slidenum">
              <a:rPr lang="en-ZA" smtClean="0"/>
              <a:t>3</a:t>
            </a:fld>
            <a:endParaRPr lang="en-ZA"/>
          </a:p>
        </p:txBody>
      </p:sp>
    </p:spTree>
    <p:extLst>
      <p:ext uri="{BB962C8B-B14F-4D97-AF65-F5344CB8AC3E}">
        <p14:creationId xmlns:p14="http://schemas.microsoft.com/office/powerpoint/2010/main" val="3642685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MW v FM – Some Concerns</a:t>
            </a:r>
            <a:endParaRPr lang="en-ZA" b="1" dirty="0"/>
          </a:p>
        </p:txBody>
      </p:sp>
      <p:sp>
        <p:nvSpPr>
          <p:cNvPr id="3" name="Content Placeholder 2"/>
          <p:cNvSpPr>
            <a:spLocks noGrp="1"/>
          </p:cNvSpPr>
          <p:nvPr>
            <p:ph idx="1"/>
          </p:nvPr>
        </p:nvSpPr>
        <p:spPr/>
        <p:txBody>
          <a:bodyPr>
            <a:normAutofit/>
          </a:bodyPr>
          <a:lstStyle/>
          <a:p>
            <a:r>
              <a:rPr lang="en-GB" sz="2800" dirty="0"/>
              <a:t>Ad Paragraphs 4.3 read with 4.4 of the Supplementary Discussion Document:</a:t>
            </a:r>
          </a:p>
          <a:p>
            <a:pPr lvl="1"/>
            <a:r>
              <a:rPr lang="en-GB" sz="2400" dirty="0"/>
              <a:t>RP </a:t>
            </a:r>
            <a:r>
              <a:rPr lang="en-GB" sz="2400" dirty="0">
                <a:solidFill>
                  <a:srgbClr val="000000"/>
                </a:solidFill>
              </a:rPr>
              <a:t>Is pleased that Icasa has acknowledged the need to consider important differences in technical requirements and barriers to entry in respect of FM and AM - at para 4.3.</a:t>
            </a:r>
          </a:p>
          <a:p>
            <a:pPr lvl="1"/>
            <a:r>
              <a:rPr lang="en-GB" sz="2400" dirty="0">
                <a:solidFill>
                  <a:srgbClr val="000000"/>
                </a:solidFill>
              </a:rPr>
              <a:t>But RP is disappointed that Icasa has aggregated both AM and FM markets for analysis because "the competitive dynamics of the two markets are similar“ – at para 4.4.</a:t>
            </a:r>
            <a:endParaRPr lang="en-GB" sz="2400" dirty="0"/>
          </a:p>
          <a:p>
            <a:endParaRPr lang="en-ZA" dirty="0"/>
          </a:p>
        </p:txBody>
      </p:sp>
      <p:sp>
        <p:nvSpPr>
          <p:cNvPr id="4" name="Slide Number Placeholder 3">
            <a:extLst>
              <a:ext uri="{FF2B5EF4-FFF2-40B4-BE49-F238E27FC236}">
                <a16:creationId xmlns:a16="http://schemas.microsoft.com/office/drawing/2014/main" id="{8C4D9BC2-08A7-3747-A6DC-34AF5D07308D}"/>
              </a:ext>
            </a:extLst>
          </p:cNvPr>
          <p:cNvSpPr>
            <a:spLocks noGrp="1"/>
          </p:cNvSpPr>
          <p:nvPr>
            <p:ph type="sldNum" sz="quarter" idx="12"/>
          </p:nvPr>
        </p:nvSpPr>
        <p:spPr/>
        <p:txBody>
          <a:bodyPr/>
          <a:lstStyle/>
          <a:p>
            <a:fld id="{22095C26-3BB8-41D1-8C21-5F712E12DC48}" type="slidenum">
              <a:rPr lang="en-ZA" smtClean="0"/>
              <a:t>4</a:t>
            </a:fld>
            <a:endParaRPr lang="en-ZA"/>
          </a:p>
        </p:txBody>
      </p:sp>
    </p:spTree>
    <p:extLst>
      <p:ext uri="{BB962C8B-B14F-4D97-AF65-F5344CB8AC3E}">
        <p14:creationId xmlns:p14="http://schemas.microsoft.com/office/powerpoint/2010/main" val="382110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MW v FM – Some Concerns</a:t>
            </a:r>
            <a:endParaRPr lang="en-ZA" b="1" dirty="0"/>
          </a:p>
        </p:txBody>
      </p:sp>
      <p:sp>
        <p:nvSpPr>
          <p:cNvPr id="3" name="Content Placeholder 2"/>
          <p:cNvSpPr>
            <a:spLocks noGrp="1"/>
          </p:cNvSpPr>
          <p:nvPr>
            <p:ph idx="1"/>
          </p:nvPr>
        </p:nvSpPr>
        <p:spPr/>
        <p:txBody>
          <a:bodyPr>
            <a:normAutofit/>
          </a:bodyPr>
          <a:lstStyle/>
          <a:p>
            <a:r>
              <a:rPr lang="en-GB" sz="2800" dirty="0"/>
              <a:t>Ad Paragraphs 4.3 read with 4.4 of the Supplementary Discussion Document:</a:t>
            </a:r>
          </a:p>
          <a:p>
            <a:pPr lvl="1"/>
            <a:r>
              <a:rPr lang="en-GB" sz="2400" dirty="0"/>
              <a:t>The competitive dynamics between FM and AM are not at all similar:</a:t>
            </a:r>
          </a:p>
          <a:p>
            <a:pPr lvl="2"/>
            <a:r>
              <a:rPr lang="en-GB" sz="2000" dirty="0"/>
              <a:t>The cabling requirements of an AM transmitter site are different to those of an FM transmitter site</a:t>
            </a:r>
          </a:p>
          <a:p>
            <a:pPr lvl="2"/>
            <a:r>
              <a:rPr lang="en-GB" sz="2000" dirty="0"/>
              <a:t>AM transmitter sites are notorious for causing interference with fixed line telecommunications systems</a:t>
            </a:r>
          </a:p>
          <a:p>
            <a:pPr lvl="2"/>
            <a:r>
              <a:rPr lang="en-GB" sz="2000" dirty="0"/>
              <a:t>The environmental impacts of AM transmitter sites are much more serious than those of FM transmitter sites and obtaining environmental impact assessment approvals for AM sites is time-consuming and extremely difficult</a:t>
            </a:r>
          </a:p>
          <a:p>
            <a:pPr marL="685800" lvl="2" indent="0">
              <a:buNone/>
            </a:pPr>
            <a:endParaRPr lang="en-ZA" sz="2000" dirty="0"/>
          </a:p>
        </p:txBody>
      </p:sp>
      <p:sp>
        <p:nvSpPr>
          <p:cNvPr id="4" name="Slide Number Placeholder 3">
            <a:extLst>
              <a:ext uri="{FF2B5EF4-FFF2-40B4-BE49-F238E27FC236}">
                <a16:creationId xmlns:a16="http://schemas.microsoft.com/office/drawing/2014/main" id="{8C4D9BC2-08A7-3747-A6DC-34AF5D07308D}"/>
              </a:ext>
            </a:extLst>
          </p:cNvPr>
          <p:cNvSpPr>
            <a:spLocks noGrp="1"/>
          </p:cNvSpPr>
          <p:nvPr>
            <p:ph type="sldNum" sz="quarter" idx="12"/>
          </p:nvPr>
        </p:nvSpPr>
        <p:spPr/>
        <p:txBody>
          <a:bodyPr/>
          <a:lstStyle/>
          <a:p>
            <a:fld id="{22095C26-3BB8-41D1-8C21-5F712E12DC48}" type="slidenum">
              <a:rPr lang="en-ZA" smtClean="0"/>
              <a:t>5</a:t>
            </a:fld>
            <a:endParaRPr lang="en-ZA"/>
          </a:p>
        </p:txBody>
      </p:sp>
    </p:spTree>
    <p:extLst>
      <p:ext uri="{BB962C8B-B14F-4D97-AF65-F5344CB8AC3E}">
        <p14:creationId xmlns:p14="http://schemas.microsoft.com/office/powerpoint/2010/main" val="151003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MW v FM – Some Concerns</a:t>
            </a:r>
            <a:endParaRPr lang="en-ZA" b="1" dirty="0"/>
          </a:p>
        </p:txBody>
      </p:sp>
      <p:sp>
        <p:nvSpPr>
          <p:cNvPr id="3" name="Content Placeholder 2"/>
          <p:cNvSpPr>
            <a:spLocks noGrp="1"/>
          </p:cNvSpPr>
          <p:nvPr>
            <p:ph idx="1"/>
          </p:nvPr>
        </p:nvSpPr>
        <p:spPr/>
        <p:txBody>
          <a:bodyPr>
            <a:normAutofit fontScale="92500"/>
          </a:bodyPr>
          <a:lstStyle/>
          <a:p>
            <a:r>
              <a:rPr lang="en-GB" sz="2800" dirty="0"/>
              <a:t>Ad Paragraphs 4.3 read with 4.4 of the Supplementary Discussion Document:</a:t>
            </a:r>
          </a:p>
          <a:p>
            <a:pPr lvl="1"/>
            <a:r>
              <a:rPr lang="en-GB" sz="2400" dirty="0"/>
              <a:t>The competitive dynamics between FM and AM are not at all similar:</a:t>
            </a:r>
          </a:p>
          <a:p>
            <a:pPr lvl="2"/>
            <a:r>
              <a:rPr lang="en-GB" sz="2000" dirty="0"/>
              <a:t>Sound quality on AM is much worse than on FM, meaning that the broadcasting of music on AM poses additional challenges and these are not taken into account by ICASA, for example when imposing SA music content obligations both AM and FM are treated same.</a:t>
            </a:r>
          </a:p>
          <a:p>
            <a:pPr lvl="2"/>
            <a:r>
              <a:rPr lang="en-GB" sz="2000" dirty="0"/>
              <a:t>Most consumers have their radio dials tuned to FM and this constitutes a consumer behavioural barrier to entry in the MW market</a:t>
            </a:r>
          </a:p>
          <a:p>
            <a:pPr lvl="2"/>
            <a:r>
              <a:rPr lang="en-GB" sz="2000" dirty="0"/>
              <a:t>RP </a:t>
            </a:r>
            <a:r>
              <a:rPr lang="en-GB" sz="1800" dirty="0">
                <a:solidFill>
                  <a:srgbClr val="000000"/>
                </a:solidFill>
                <a:latin typeface="Arial" panose="020B0604020202020204" pitchFamily="34" charset="0"/>
              </a:rPr>
              <a:t>is not aware of a single instance where Icasa has agreed to recognise the difficulties faced by AM community sound broadcasters and grant them one or more alternative FM frequencies.</a:t>
            </a:r>
            <a:endParaRPr lang="en-ZA" sz="2000" dirty="0"/>
          </a:p>
        </p:txBody>
      </p:sp>
      <p:sp>
        <p:nvSpPr>
          <p:cNvPr id="4" name="Slide Number Placeholder 3">
            <a:extLst>
              <a:ext uri="{FF2B5EF4-FFF2-40B4-BE49-F238E27FC236}">
                <a16:creationId xmlns:a16="http://schemas.microsoft.com/office/drawing/2014/main" id="{8C4D9BC2-08A7-3747-A6DC-34AF5D07308D}"/>
              </a:ext>
            </a:extLst>
          </p:cNvPr>
          <p:cNvSpPr>
            <a:spLocks noGrp="1"/>
          </p:cNvSpPr>
          <p:nvPr>
            <p:ph type="sldNum" sz="quarter" idx="12"/>
          </p:nvPr>
        </p:nvSpPr>
        <p:spPr/>
        <p:txBody>
          <a:bodyPr/>
          <a:lstStyle/>
          <a:p>
            <a:fld id="{22095C26-3BB8-41D1-8C21-5F712E12DC48}" type="slidenum">
              <a:rPr lang="en-ZA" smtClean="0"/>
              <a:t>6</a:t>
            </a:fld>
            <a:endParaRPr lang="en-ZA"/>
          </a:p>
        </p:txBody>
      </p:sp>
    </p:spTree>
    <p:extLst>
      <p:ext uri="{BB962C8B-B14F-4D97-AF65-F5344CB8AC3E}">
        <p14:creationId xmlns:p14="http://schemas.microsoft.com/office/powerpoint/2010/main" val="2170649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Self-provisioning on MW</a:t>
            </a:r>
            <a:endParaRPr lang="en-ZA" b="1" dirty="0"/>
          </a:p>
        </p:txBody>
      </p:sp>
      <p:sp>
        <p:nvSpPr>
          <p:cNvPr id="3" name="Content Placeholder 2"/>
          <p:cNvSpPr>
            <a:spLocks noGrp="1"/>
          </p:cNvSpPr>
          <p:nvPr>
            <p:ph idx="1"/>
          </p:nvPr>
        </p:nvSpPr>
        <p:spPr/>
        <p:txBody>
          <a:bodyPr>
            <a:normAutofit/>
          </a:bodyPr>
          <a:lstStyle/>
          <a:p>
            <a:r>
              <a:rPr lang="en-GB" sz="2800" dirty="0"/>
              <a:t>Ad Paragraphs 5.1.3 read with 5.2 of the Supplementary Discussion Document:</a:t>
            </a:r>
          </a:p>
          <a:p>
            <a:pPr lvl="1"/>
            <a:r>
              <a:rPr lang="en-GB" sz="2400" dirty="0"/>
              <a:t>RP notes and agrees with Icasa’s statement that self-provision of MW is not technically feasible – at para 5.1.3.</a:t>
            </a:r>
          </a:p>
          <a:p>
            <a:pPr lvl="1"/>
            <a:r>
              <a:rPr lang="en-GB" sz="2400" dirty="0"/>
              <a:t>But RP notes that Icasa fails to address what this means in the context of the MW market.</a:t>
            </a:r>
          </a:p>
          <a:p>
            <a:pPr lvl="1"/>
            <a:r>
              <a:rPr lang="en-GB" sz="2400" dirty="0"/>
              <a:t>In particular, Icasa fails to address the issue of self provision of medium wave in its discussion of community broadcasting self provision of signal distribution at paragraph 5.2.</a:t>
            </a:r>
            <a:endParaRPr lang="en-ZA" sz="2000" dirty="0"/>
          </a:p>
        </p:txBody>
      </p:sp>
      <p:sp>
        <p:nvSpPr>
          <p:cNvPr id="4" name="Slide Number Placeholder 3">
            <a:extLst>
              <a:ext uri="{FF2B5EF4-FFF2-40B4-BE49-F238E27FC236}">
                <a16:creationId xmlns:a16="http://schemas.microsoft.com/office/drawing/2014/main" id="{8C4D9BC2-08A7-3747-A6DC-34AF5D07308D}"/>
              </a:ext>
            </a:extLst>
          </p:cNvPr>
          <p:cNvSpPr>
            <a:spLocks noGrp="1"/>
          </p:cNvSpPr>
          <p:nvPr>
            <p:ph type="sldNum" sz="quarter" idx="12"/>
          </p:nvPr>
        </p:nvSpPr>
        <p:spPr/>
        <p:txBody>
          <a:bodyPr/>
          <a:lstStyle/>
          <a:p>
            <a:fld id="{22095C26-3BB8-41D1-8C21-5F712E12DC48}" type="slidenum">
              <a:rPr lang="en-ZA" smtClean="0"/>
              <a:t>7</a:t>
            </a:fld>
            <a:endParaRPr lang="en-ZA"/>
          </a:p>
        </p:txBody>
      </p:sp>
    </p:spTree>
    <p:extLst>
      <p:ext uri="{BB962C8B-B14F-4D97-AF65-F5344CB8AC3E}">
        <p14:creationId xmlns:p14="http://schemas.microsoft.com/office/powerpoint/2010/main" val="4174283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Self-provisioning on MW</a:t>
            </a:r>
            <a:endParaRPr lang="en-ZA" b="1" dirty="0"/>
          </a:p>
        </p:txBody>
      </p:sp>
      <p:sp>
        <p:nvSpPr>
          <p:cNvPr id="3" name="Content Placeholder 2"/>
          <p:cNvSpPr>
            <a:spLocks noGrp="1"/>
          </p:cNvSpPr>
          <p:nvPr>
            <p:ph idx="1"/>
          </p:nvPr>
        </p:nvSpPr>
        <p:spPr/>
        <p:txBody>
          <a:bodyPr>
            <a:normAutofit/>
          </a:bodyPr>
          <a:lstStyle/>
          <a:p>
            <a:r>
              <a:rPr lang="en-GB" sz="2800" dirty="0"/>
              <a:t>Ad Paragraphs 5.1.3 read with 5.2 of the Supplementary Discussion Document:</a:t>
            </a:r>
          </a:p>
          <a:p>
            <a:pPr lvl="1"/>
            <a:r>
              <a:rPr lang="en-GB" sz="2400" dirty="0"/>
              <a:t>Consequently, Icasa ignores the fact that every example of self provisioning of signal distribution by community broadcasters are of those that broadcast on FM.</a:t>
            </a:r>
          </a:p>
          <a:p>
            <a:pPr lvl="1"/>
            <a:r>
              <a:rPr lang="en-GB" sz="2400" dirty="0"/>
              <a:t>Icasa must clearly set out that not a single community sound broadcasting service broadcasting on AM is able to or does self provide signal distribution.</a:t>
            </a:r>
          </a:p>
          <a:p>
            <a:pPr lvl="1"/>
            <a:r>
              <a:rPr lang="en-GB" sz="2400" dirty="0"/>
              <a:t>Further, Icasa must set out, clearly, the competition implications of the fact that self-provisioning of MW is not possible.</a:t>
            </a:r>
            <a:endParaRPr lang="en-ZA" sz="2000" dirty="0"/>
          </a:p>
        </p:txBody>
      </p:sp>
      <p:sp>
        <p:nvSpPr>
          <p:cNvPr id="4" name="Slide Number Placeholder 3">
            <a:extLst>
              <a:ext uri="{FF2B5EF4-FFF2-40B4-BE49-F238E27FC236}">
                <a16:creationId xmlns:a16="http://schemas.microsoft.com/office/drawing/2014/main" id="{8C4D9BC2-08A7-3747-A6DC-34AF5D07308D}"/>
              </a:ext>
            </a:extLst>
          </p:cNvPr>
          <p:cNvSpPr>
            <a:spLocks noGrp="1"/>
          </p:cNvSpPr>
          <p:nvPr>
            <p:ph type="sldNum" sz="quarter" idx="12"/>
          </p:nvPr>
        </p:nvSpPr>
        <p:spPr/>
        <p:txBody>
          <a:bodyPr/>
          <a:lstStyle/>
          <a:p>
            <a:fld id="{22095C26-3BB8-41D1-8C21-5F712E12DC48}" type="slidenum">
              <a:rPr lang="en-ZA" smtClean="0"/>
              <a:t>8</a:t>
            </a:fld>
            <a:endParaRPr lang="en-ZA"/>
          </a:p>
        </p:txBody>
      </p:sp>
    </p:spTree>
    <p:extLst>
      <p:ext uri="{BB962C8B-B14F-4D97-AF65-F5344CB8AC3E}">
        <p14:creationId xmlns:p14="http://schemas.microsoft.com/office/powerpoint/2010/main" val="2591989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Pro-competitive Regulations</a:t>
            </a:r>
            <a:endParaRPr lang="en-ZA" b="1" dirty="0"/>
          </a:p>
        </p:txBody>
      </p:sp>
      <p:sp>
        <p:nvSpPr>
          <p:cNvPr id="3" name="Content Placeholder 2"/>
          <p:cNvSpPr>
            <a:spLocks noGrp="1"/>
          </p:cNvSpPr>
          <p:nvPr>
            <p:ph idx="1"/>
          </p:nvPr>
        </p:nvSpPr>
        <p:spPr/>
        <p:txBody>
          <a:bodyPr>
            <a:normAutofit/>
          </a:bodyPr>
          <a:lstStyle/>
          <a:p>
            <a:r>
              <a:rPr lang="en-GB" sz="2800" dirty="0"/>
              <a:t>Ad Paragraph 7:</a:t>
            </a:r>
          </a:p>
          <a:p>
            <a:pPr lvl="1"/>
            <a:r>
              <a:rPr lang="en-GB" sz="2400" dirty="0"/>
              <a:t>RP is extremely concerned at this paragraph in the Supplementary Discussion Document.</a:t>
            </a:r>
          </a:p>
          <a:p>
            <a:pPr lvl="1"/>
            <a:r>
              <a:rPr lang="en-GB" sz="2400" dirty="0"/>
              <a:t>It seems to indicate that Icasa may decide not to embark on a regulations-making process after the conclusion of the Enquiry.</a:t>
            </a:r>
          </a:p>
          <a:p>
            <a:pPr lvl="1"/>
            <a:r>
              <a:rPr lang="en-GB" sz="2400" dirty="0"/>
              <a:t>RP submits that Section 67(4) requires such regulations to be made and is disappointed that draft regulations were not included in the Supplementary Discussion Document and requests that they be included in the Findings Document.</a:t>
            </a:r>
            <a:endParaRPr lang="en-ZA" sz="2000" dirty="0"/>
          </a:p>
        </p:txBody>
      </p:sp>
      <p:sp>
        <p:nvSpPr>
          <p:cNvPr id="4" name="Slide Number Placeholder 3">
            <a:extLst>
              <a:ext uri="{FF2B5EF4-FFF2-40B4-BE49-F238E27FC236}">
                <a16:creationId xmlns:a16="http://schemas.microsoft.com/office/drawing/2014/main" id="{8C4D9BC2-08A7-3747-A6DC-34AF5D07308D}"/>
              </a:ext>
            </a:extLst>
          </p:cNvPr>
          <p:cNvSpPr>
            <a:spLocks noGrp="1"/>
          </p:cNvSpPr>
          <p:nvPr>
            <p:ph type="sldNum" sz="quarter" idx="12"/>
          </p:nvPr>
        </p:nvSpPr>
        <p:spPr/>
        <p:txBody>
          <a:bodyPr/>
          <a:lstStyle/>
          <a:p>
            <a:fld id="{22095C26-3BB8-41D1-8C21-5F712E12DC48}" type="slidenum">
              <a:rPr lang="en-ZA" smtClean="0"/>
              <a:t>9</a:t>
            </a:fld>
            <a:endParaRPr lang="en-ZA"/>
          </a:p>
        </p:txBody>
      </p:sp>
    </p:spTree>
    <p:extLst>
      <p:ext uri="{BB962C8B-B14F-4D97-AF65-F5344CB8AC3E}">
        <p14:creationId xmlns:p14="http://schemas.microsoft.com/office/powerpoint/2010/main" val="941081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174553A88D33540A5DAA51DBBE32E0C" ma:contentTypeVersion="11" ma:contentTypeDescription="Create a new document." ma:contentTypeScope="" ma:versionID="ea46a497126e2027a209348bb8a6ff9b">
  <xsd:schema xmlns:xsd="http://www.w3.org/2001/XMLSchema" xmlns:xs="http://www.w3.org/2001/XMLSchema" xmlns:p="http://schemas.microsoft.com/office/2006/metadata/properties" xmlns:ns3="8130225b-2492-4be8-8e74-ec91efa69734" targetNamespace="http://schemas.microsoft.com/office/2006/metadata/properties" ma:root="true" ma:fieldsID="6cf2088743093d972392da18c846a824" ns3:_="">
    <xsd:import namespace="8130225b-2492-4be8-8e74-ec91efa6973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30225b-2492-4be8-8e74-ec91efa697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67B687-A45C-4E5C-A6B7-2C167CD165DD}">
  <ds:schemaRefs>
    <ds:schemaRef ds:uri="http://schemas.microsoft.com/sharepoint/v3/contenttype/forms"/>
  </ds:schemaRefs>
</ds:datastoreItem>
</file>

<file path=customXml/itemProps2.xml><?xml version="1.0" encoding="utf-8"?>
<ds:datastoreItem xmlns:ds="http://schemas.openxmlformats.org/officeDocument/2006/customXml" ds:itemID="{4F248558-F17B-4C0A-8166-A807257CFD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30225b-2492-4be8-8e74-ec91efa697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797E57-8256-49AD-84D2-31F66381E4E5}">
  <ds:schemaRefs>
    <ds:schemaRef ds:uri="http://purl.org/dc/terms/"/>
    <ds:schemaRef ds:uri="http://schemas.microsoft.com/office/2006/documentManagement/types"/>
    <ds:schemaRef ds:uri="http://schemas.microsoft.com/office/2006/metadata/properties"/>
    <ds:schemaRef ds:uri="http://purl.org/dc/elements/1.1/"/>
    <ds:schemaRef ds:uri="http://purl.org/dc/dcmitype/"/>
    <ds:schemaRef ds:uri="http://schemas.microsoft.com/office/infopath/2007/PartnerControls"/>
    <ds:schemaRef ds:uri="http://schemas.openxmlformats.org/package/2006/metadata/core-properties"/>
    <ds:schemaRef ds:uri="8130225b-2492-4be8-8e74-ec91efa6973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269</TotalTime>
  <Words>1005</Words>
  <Application>Microsoft Office PowerPoint</Application>
  <PresentationFormat>On-screen Show (4:3)</PresentationFormat>
  <Paragraphs>81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Introduction</vt:lpstr>
      <vt:lpstr>Introduction</vt:lpstr>
      <vt:lpstr>MW v FM – Some Concerns</vt:lpstr>
      <vt:lpstr>MW v FM – Some Concerns</vt:lpstr>
      <vt:lpstr>MW v FM – Some Concerns</vt:lpstr>
      <vt:lpstr>Self-provisioning on MW</vt:lpstr>
      <vt:lpstr>Self-provisioning on MW</vt:lpstr>
      <vt:lpstr>Pro-competitive Regulations</vt:lpstr>
      <vt:lpstr>Pro-competitive Regulations</vt:lpstr>
      <vt:lpstr>The Future of Medium Wave – an Existential Threat</vt:lpstr>
      <vt:lpstr>The Future of Medium Wave – an Existential Threat</vt:lpstr>
      <vt:lpstr>PowerPoint Presentation</vt:lpstr>
    </vt:vector>
  </TitlesOfParts>
  <Company>Radio Pulpit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Steyn</dc:creator>
  <cp:lastModifiedBy>Justine Limpitlaw</cp:lastModifiedBy>
  <cp:revision>15</cp:revision>
  <cp:lastPrinted>2024-06-05T08:01:00Z</cp:lastPrinted>
  <dcterms:created xsi:type="dcterms:W3CDTF">2022-01-21T07:30:56Z</dcterms:created>
  <dcterms:modified xsi:type="dcterms:W3CDTF">2024-06-06T10:46:04Z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0x010100E174553A88D33540A5DAA51DBBE32E0C</vt:lpwstr>
  </property>
</Properties>
</file>