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8" r:id="rId6"/>
    <p:sldId id="261" r:id="rId7"/>
    <p:sldId id="259" r:id="rId8"/>
    <p:sldId id="260" r:id="rId9"/>
    <p:sldId id="262" r:id="rId10"/>
    <p:sldId id="263" r:id="rId11"/>
    <p:sldId id="264"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FE5D6B-D674-48D2-8D3C-71A3697A5BA7}" v="5" dt="2024-09-18T14:04:17.6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19" autoAdjust="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3D3B04-4B32-4610-BA5F-D4103DB6AFA9}"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n-US"/>
        </a:p>
      </dgm:t>
    </dgm:pt>
    <dgm:pt modelId="{EAA25E12-4BEF-45EE-B477-5392EA2AFA32}">
      <dgm:prSet phldrT="[Text]"/>
      <dgm:spPr/>
      <dgm:t>
        <a:bodyPr/>
        <a:lstStyle/>
        <a:p>
          <a:r>
            <a:rPr lang="en-US"/>
            <a:t>Profiteering</a:t>
          </a:r>
          <a:endParaRPr lang="en-US" dirty="0"/>
        </a:p>
      </dgm:t>
    </dgm:pt>
    <dgm:pt modelId="{68D2CA7A-E30C-42A2-B949-D32C484BA837}" type="parTrans" cxnId="{253D14D7-8009-4594-8FCC-9CA8A09BD730}">
      <dgm:prSet/>
      <dgm:spPr/>
      <dgm:t>
        <a:bodyPr/>
        <a:lstStyle/>
        <a:p>
          <a:endParaRPr lang="en-US"/>
        </a:p>
      </dgm:t>
    </dgm:pt>
    <dgm:pt modelId="{D8EAE6A1-9128-48DB-AB1A-6027B5C061F0}" type="sibTrans" cxnId="{253D14D7-8009-4594-8FCC-9CA8A09BD730}">
      <dgm:prSet/>
      <dgm:spPr/>
      <dgm:t>
        <a:bodyPr/>
        <a:lstStyle/>
        <a:p>
          <a:endParaRPr lang="en-US"/>
        </a:p>
      </dgm:t>
    </dgm:pt>
    <dgm:pt modelId="{DE543733-66EB-407A-8314-22E6DFF938C4}">
      <dgm:prSet phldrT="[Text]" custT="1"/>
      <dgm:spPr/>
      <dgm:t>
        <a:bodyPr/>
        <a:lstStyle/>
        <a:p>
          <a:r>
            <a:rPr lang="en-US" sz="1200"/>
            <a:t>Basic Cost of an “efficient” operator</a:t>
          </a:r>
          <a:endParaRPr lang="en-US" sz="1200" dirty="0"/>
        </a:p>
      </dgm:t>
    </dgm:pt>
    <dgm:pt modelId="{69F073CE-425F-4A89-923B-83091EEAE302}" type="parTrans" cxnId="{01C35EF6-8509-487B-BD60-5E8FBFC72043}">
      <dgm:prSet/>
      <dgm:spPr/>
      <dgm:t>
        <a:bodyPr/>
        <a:lstStyle/>
        <a:p>
          <a:endParaRPr lang="en-US"/>
        </a:p>
      </dgm:t>
    </dgm:pt>
    <dgm:pt modelId="{BB4DF2D4-A3E7-459E-9592-FEFFE54A6BDD}" type="sibTrans" cxnId="{01C35EF6-8509-487B-BD60-5E8FBFC72043}">
      <dgm:prSet/>
      <dgm:spPr/>
      <dgm:t>
        <a:bodyPr/>
        <a:lstStyle/>
        <a:p>
          <a:endParaRPr lang="en-US"/>
        </a:p>
      </dgm:t>
    </dgm:pt>
    <dgm:pt modelId="{A5D20D2A-EB38-4C89-8181-9C5B7DC2A533}">
      <dgm:prSet phldrT="[Text]"/>
      <dgm:spPr/>
      <dgm:t>
        <a:bodyPr/>
        <a:lstStyle/>
        <a:p>
          <a:r>
            <a:rPr lang="en-US" dirty="0"/>
            <a:t>Cross Subsidizing and Firm Inefficiency</a:t>
          </a:r>
        </a:p>
      </dgm:t>
    </dgm:pt>
    <dgm:pt modelId="{813DA843-E1D2-499E-9B2C-8DFA403DD136}" type="parTrans" cxnId="{4A1A4512-BE62-4BA1-84FB-6B7AFC192F22}">
      <dgm:prSet/>
      <dgm:spPr/>
      <dgm:t>
        <a:bodyPr/>
        <a:lstStyle/>
        <a:p>
          <a:endParaRPr lang="en-US"/>
        </a:p>
      </dgm:t>
    </dgm:pt>
    <dgm:pt modelId="{92A34BBA-BD44-4186-A650-DFF49770C5FD}" type="sibTrans" cxnId="{4A1A4512-BE62-4BA1-84FB-6B7AFC192F22}">
      <dgm:prSet/>
      <dgm:spPr/>
      <dgm:t>
        <a:bodyPr/>
        <a:lstStyle/>
        <a:p>
          <a:endParaRPr lang="en-US"/>
        </a:p>
      </dgm:t>
    </dgm:pt>
    <dgm:pt modelId="{817A8DDD-5F8D-4F86-9347-45AED2666907}">
      <dgm:prSet phldrT="[Text]"/>
      <dgm:spPr/>
      <dgm:t>
        <a:bodyPr/>
        <a:lstStyle/>
        <a:p>
          <a:r>
            <a:rPr lang="en-US" dirty="0"/>
            <a:t>Taxes</a:t>
          </a:r>
        </a:p>
      </dgm:t>
    </dgm:pt>
    <dgm:pt modelId="{219925DE-6C79-43A5-B0FF-869588FD61C6}" type="sibTrans" cxnId="{C79DD02C-8E0D-47AF-A9F4-F74AF1D9FFA2}">
      <dgm:prSet/>
      <dgm:spPr/>
      <dgm:t>
        <a:bodyPr/>
        <a:lstStyle/>
        <a:p>
          <a:endParaRPr lang="en-US"/>
        </a:p>
      </dgm:t>
    </dgm:pt>
    <dgm:pt modelId="{2371A177-93C8-4B0B-BA40-DBE57BFB0FC8}" type="parTrans" cxnId="{C79DD02C-8E0D-47AF-A9F4-F74AF1D9FFA2}">
      <dgm:prSet/>
      <dgm:spPr/>
      <dgm:t>
        <a:bodyPr/>
        <a:lstStyle/>
        <a:p>
          <a:endParaRPr lang="en-US"/>
        </a:p>
      </dgm:t>
    </dgm:pt>
    <dgm:pt modelId="{9756A32A-76D1-4B24-B723-1CED7F569215}">
      <dgm:prSet phldrT="[Text]"/>
      <dgm:spPr/>
      <dgm:t>
        <a:bodyPr/>
        <a:lstStyle/>
        <a:p>
          <a:r>
            <a:rPr lang="en-US" dirty="0"/>
            <a:t>Ineffective Regulatory Systems</a:t>
          </a:r>
        </a:p>
      </dgm:t>
    </dgm:pt>
    <dgm:pt modelId="{7677E49A-F8F3-4608-9810-51CBAEE92C7A}" type="sibTrans" cxnId="{BE859FD0-DDB0-49C1-880E-2EFBB3D86452}">
      <dgm:prSet/>
      <dgm:spPr/>
      <dgm:t>
        <a:bodyPr/>
        <a:lstStyle/>
        <a:p>
          <a:endParaRPr lang="en-US"/>
        </a:p>
      </dgm:t>
    </dgm:pt>
    <dgm:pt modelId="{52E69920-0F37-4E4E-8A13-2964B0AAFF75}" type="parTrans" cxnId="{BE859FD0-DDB0-49C1-880E-2EFBB3D86452}">
      <dgm:prSet/>
      <dgm:spPr/>
      <dgm:t>
        <a:bodyPr/>
        <a:lstStyle/>
        <a:p>
          <a:endParaRPr lang="en-US"/>
        </a:p>
      </dgm:t>
    </dgm:pt>
    <dgm:pt modelId="{E37EEF61-2C6D-4E00-94F5-9EF0B12A1D27}" type="pres">
      <dgm:prSet presAssocID="{073D3B04-4B32-4610-BA5F-D4103DB6AFA9}" presName="Name0" presStyleCnt="0">
        <dgm:presLayoutVars>
          <dgm:chMax val="7"/>
          <dgm:resizeHandles val="exact"/>
        </dgm:presLayoutVars>
      </dgm:prSet>
      <dgm:spPr/>
    </dgm:pt>
    <dgm:pt modelId="{ED771217-236F-4F7F-88DD-55C6E5C84878}" type="pres">
      <dgm:prSet presAssocID="{073D3B04-4B32-4610-BA5F-D4103DB6AFA9}" presName="comp1" presStyleCnt="0"/>
      <dgm:spPr/>
    </dgm:pt>
    <dgm:pt modelId="{5459EA23-95E4-447F-9362-1727EE39A54C}" type="pres">
      <dgm:prSet presAssocID="{073D3B04-4B32-4610-BA5F-D4103DB6AFA9}" presName="circle1" presStyleLbl="node1" presStyleIdx="0" presStyleCnt="5"/>
      <dgm:spPr/>
    </dgm:pt>
    <dgm:pt modelId="{029D86F1-F6F0-4A1D-B703-C02DD6AD6517}" type="pres">
      <dgm:prSet presAssocID="{073D3B04-4B32-4610-BA5F-D4103DB6AFA9}" presName="c1text" presStyleLbl="node1" presStyleIdx="0" presStyleCnt="5">
        <dgm:presLayoutVars>
          <dgm:bulletEnabled val="1"/>
        </dgm:presLayoutVars>
      </dgm:prSet>
      <dgm:spPr/>
    </dgm:pt>
    <dgm:pt modelId="{FDD9B555-8573-40F5-824D-80F9E4C2278A}" type="pres">
      <dgm:prSet presAssocID="{073D3B04-4B32-4610-BA5F-D4103DB6AFA9}" presName="comp2" presStyleCnt="0"/>
      <dgm:spPr/>
    </dgm:pt>
    <dgm:pt modelId="{B2E4B181-F8AC-46CD-B888-40844D6AB524}" type="pres">
      <dgm:prSet presAssocID="{073D3B04-4B32-4610-BA5F-D4103DB6AFA9}" presName="circle2" presStyleLbl="node1" presStyleIdx="1" presStyleCnt="5"/>
      <dgm:spPr/>
    </dgm:pt>
    <dgm:pt modelId="{FDBD83D9-1F89-4C3C-9645-9FB05F56C756}" type="pres">
      <dgm:prSet presAssocID="{073D3B04-4B32-4610-BA5F-D4103DB6AFA9}" presName="c2text" presStyleLbl="node1" presStyleIdx="1" presStyleCnt="5">
        <dgm:presLayoutVars>
          <dgm:bulletEnabled val="1"/>
        </dgm:presLayoutVars>
      </dgm:prSet>
      <dgm:spPr/>
    </dgm:pt>
    <dgm:pt modelId="{5526F9C4-A1A1-454C-954F-8850005E95D9}" type="pres">
      <dgm:prSet presAssocID="{073D3B04-4B32-4610-BA5F-D4103DB6AFA9}" presName="comp3" presStyleCnt="0"/>
      <dgm:spPr/>
    </dgm:pt>
    <dgm:pt modelId="{4ABABF54-B9F0-4517-AB91-962C239F5DAB}" type="pres">
      <dgm:prSet presAssocID="{073D3B04-4B32-4610-BA5F-D4103DB6AFA9}" presName="circle3" presStyleLbl="node1" presStyleIdx="2" presStyleCnt="5"/>
      <dgm:spPr/>
    </dgm:pt>
    <dgm:pt modelId="{CCC56F05-4D08-4326-AE6E-8B4F760253FA}" type="pres">
      <dgm:prSet presAssocID="{073D3B04-4B32-4610-BA5F-D4103DB6AFA9}" presName="c3text" presStyleLbl="node1" presStyleIdx="2" presStyleCnt="5">
        <dgm:presLayoutVars>
          <dgm:bulletEnabled val="1"/>
        </dgm:presLayoutVars>
      </dgm:prSet>
      <dgm:spPr/>
    </dgm:pt>
    <dgm:pt modelId="{D4EBCC82-0FC3-4831-A2C3-3BADB2433D2D}" type="pres">
      <dgm:prSet presAssocID="{073D3B04-4B32-4610-BA5F-D4103DB6AFA9}" presName="comp4" presStyleCnt="0"/>
      <dgm:spPr/>
    </dgm:pt>
    <dgm:pt modelId="{E9D82F82-91BE-4582-A580-AB132B1E987D}" type="pres">
      <dgm:prSet presAssocID="{073D3B04-4B32-4610-BA5F-D4103DB6AFA9}" presName="circle4" presStyleLbl="node1" presStyleIdx="3" presStyleCnt="5"/>
      <dgm:spPr/>
    </dgm:pt>
    <dgm:pt modelId="{E042BD8A-F216-4F3B-BEC7-E1B37A1FC7B4}" type="pres">
      <dgm:prSet presAssocID="{073D3B04-4B32-4610-BA5F-D4103DB6AFA9}" presName="c4text" presStyleLbl="node1" presStyleIdx="3" presStyleCnt="5">
        <dgm:presLayoutVars>
          <dgm:bulletEnabled val="1"/>
        </dgm:presLayoutVars>
      </dgm:prSet>
      <dgm:spPr/>
    </dgm:pt>
    <dgm:pt modelId="{08D504C2-6773-467B-A366-42095FD16724}" type="pres">
      <dgm:prSet presAssocID="{073D3B04-4B32-4610-BA5F-D4103DB6AFA9}" presName="comp5" presStyleCnt="0"/>
      <dgm:spPr/>
    </dgm:pt>
    <dgm:pt modelId="{B45573FD-0AD5-4768-955D-1DEE11422F2B}" type="pres">
      <dgm:prSet presAssocID="{073D3B04-4B32-4610-BA5F-D4103DB6AFA9}" presName="circle5" presStyleLbl="node1" presStyleIdx="4" presStyleCnt="5"/>
      <dgm:spPr/>
    </dgm:pt>
    <dgm:pt modelId="{23BC78AE-82AC-485F-B0EE-8B7221724D64}" type="pres">
      <dgm:prSet presAssocID="{073D3B04-4B32-4610-BA5F-D4103DB6AFA9}" presName="c5text" presStyleLbl="node1" presStyleIdx="4" presStyleCnt="5">
        <dgm:presLayoutVars>
          <dgm:bulletEnabled val="1"/>
        </dgm:presLayoutVars>
      </dgm:prSet>
      <dgm:spPr/>
    </dgm:pt>
  </dgm:ptLst>
  <dgm:cxnLst>
    <dgm:cxn modelId="{B951520F-B955-4BB1-B07D-AFCBF7923071}" type="presOf" srcId="{DE543733-66EB-407A-8314-22E6DFF938C4}" destId="{23BC78AE-82AC-485F-B0EE-8B7221724D64}" srcOrd="1" destOrd="0" presId="urn:microsoft.com/office/officeart/2005/8/layout/venn2"/>
    <dgm:cxn modelId="{4A1A4512-BE62-4BA1-84FB-6B7AFC192F22}" srcId="{073D3B04-4B32-4610-BA5F-D4103DB6AFA9}" destId="{A5D20D2A-EB38-4C89-8181-9C5B7DC2A533}" srcOrd="3" destOrd="0" parTransId="{813DA843-E1D2-499E-9B2C-8DFA403DD136}" sibTransId="{92A34BBA-BD44-4186-A650-DFF49770C5FD}"/>
    <dgm:cxn modelId="{DEC2562A-E00D-4269-AE41-612D9F208B58}" type="presOf" srcId="{073D3B04-4B32-4610-BA5F-D4103DB6AFA9}" destId="{E37EEF61-2C6D-4E00-94F5-9EF0B12A1D27}" srcOrd="0" destOrd="0" presId="urn:microsoft.com/office/officeart/2005/8/layout/venn2"/>
    <dgm:cxn modelId="{C79DD02C-8E0D-47AF-A9F4-F74AF1D9FFA2}" srcId="{073D3B04-4B32-4610-BA5F-D4103DB6AFA9}" destId="{817A8DDD-5F8D-4F86-9347-45AED2666907}" srcOrd="0" destOrd="0" parTransId="{2371A177-93C8-4B0B-BA40-DBE57BFB0FC8}" sibTransId="{219925DE-6C79-43A5-B0FF-869588FD61C6}"/>
    <dgm:cxn modelId="{CA3A123B-5840-4CA0-A006-BC08B0A7C9B1}" type="presOf" srcId="{9756A32A-76D1-4B24-B723-1CED7F569215}" destId="{FDBD83D9-1F89-4C3C-9645-9FB05F56C756}" srcOrd="1" destOrd="0" presId="urn:microsoft.com/office/officeart/2005/8/layout/venn2"/>
    <dgm:cxn modelId="{292C1F5E-59F0-4ACB-B5A7-D40AD97918D9}" type="presOf" srcId="{817A8DDD-5F8D-4F86-9347-45AED2666907}" destId="{5459EA23-95E4-447F-9362-1727EE39A54C}" srcOrd="0" destOrd="0" presId="urn:microsoft.com/office/officeart/2005/8/layout/venn2"/>
    <dgm:cxn modelId="{8FBA888E-5B16-4149-9658-49BB4E08C58C}" type="presOf" srcId="{EAA25E12-4BEF-45EE-B477-5392EA2AFA32}" destId="{CCC56F05-4D08-4326-AE6E-8B4F760253FA}" srcOrd="1" destOrd="0" presId="urn:microsoft.com/office/officeart/2005/8/layout/venn2"/>
    <dgm:cxn modelId="{0A9EAE9C-70A0-4741-8E13-315CE21BE55A}" type="presOf" srcId="{DE543733-66EB-407A-8314-22E6DFF938C4}" destId="{B45573FD-0AD5-4768-955D-1DEE11422F2B}" srcOrd="0" destOrd="0" presId="urn:microsoft.com/office/officeart/2005/8/layout/venn2"/>
    <dgm:cxn modelId="{6DACE1A6-8F3E-4B00-9D75-0F1700C9E68F}" type="presOf" srcId="{817A8DDD-5F8D-4F86-9347-45AED2666907}" destId="{029D86F1-F6F0-4A1D-B703-C02DD6AD6517}" srcOrd="1" destOrd="0" presId="urn:microsoft.com/office/officeart/2005/8/layout/venn2"/>
    <dgm:cxn modelId="{46BE06A9-66B4-49ED-95A1-D5EE75DD7558}" type="presOf" srcId="{A5D20D2A-EB38-4C89-8181-9C5B7DC2A533}" destId="{E9D82F82-91BE-4582-A580-AB132B1E987D}" srcOrd="0" destOrd="0" presId="urn:microsoft.com/office/officeart/2005/8/layout/venn2"/>
    <dgm:cxn modelId="{83B8C6AB-0F9B-4D59-B60D-07755BADECB5}" type="presOf" srcId="{9756A32A-76D1-4B24-B723-1CED7F569215}" destId="{B2E4B181-F8AC-46CD-B888-40844D6AB524}" srcOrd="0" destOrd="0" presId="urn:microsoft.com/office/officeart/2005/8/layout/venn2"/>
    <dgm:cxn modelId="{BE859FD0-DDB0-49C1-880E-2EFBB3D86452}" srcId="{073D3B04-4B32-4610-BA5F-D4103DB6AFA9}" destId="{9756A32A-76D1-4B24-B723-1CED7F569215}" srcOrd="1" destOrd="0" parTransId="{52E69920-0F37-4E4E-8A13-2964B0AAFF75}" sibTransId="{7677E49A-F8F3-4608-9810-51CBAEE92C7A}"/>
    <dgm:cxn modelId="{518ADDD3-AF66-4ABD-B9BB-D1E50BDDCA50}" type="presOf" srcId="{A5D20D2A-EB38-4C89-8181-9C5B7DC2A533}" destId="{E042BD8A-F216-4F3B-BEC7-E1B37A1FC7B4}" srcOrd="1" destOrd="0" presId="urn:microsoft.com/office/officeart/2005/8/layout/venn2"/>
    <dgm:cxn modelId="{253D14D7-8009-4594-8FCC-9CA8A09BD730}" srcId="{073D3B04-4B32-4610-BA5F-D4103DB6AFA9}" destId="{EAA25E12-4BEF-45EE-B477-5392EA2AFA32}" srcOrd="2" destOrd="0" parTransId="{68D2CA7A-E30C-42A2-B949-D32C484BA837}" sibTransId="{D8EAE6A1-9128-48DB-AB1A-6027B5C061F0}"/>
    <dgm:cxn modelId="{A1EDF1E3-8C38-4C9C-AF01-EF38A5ACB4F7}" type="presOf" srcId="{EAA25E12-4BEF-45EE-B477-5392EA2AFA32}" destId="{4ABABF54-B9F0-4517-AB91-962C239F5DAB}" srcOrd="0" destOrd="0" presId="urn:microsoft.com/office/officeart/2005/8/layout/venn2"/>
    <dgm:cxn modelId="{01C35EF6-8509-487B-BD60-5E8FBFC72043}" srcId="{073D3B04-4B32-4610-BA5F-D4103DB6AFA9}" destId="{DE543733-66EB-407A-8314-22E6DFF938C4}" srcOrd="4" destOrd="0" parTransId="{69F073CE-425F-4A89-923B-83091EEAE302}" sibTransId="{BB4DF2D4-A3E7-459E-9592-FEFFE54A6BDD}"/>
    <dgm:cxn modelId="{DB3A1F6F-338A-43AC-BC87-D227C500CF69}" type="presParOf" srcId="{E37EEF61-2C6D-4E00-94F5-9EF0B12A1D27}" destId="{ED771217-236F-4F7F-88DD-55C6E5C84878}" srcOrd="0" destOrd="0" presId="urn:microsoft.com/office/officeart/2005/8/layout/venn2"/>
    <dgm:cxn modelId="{D122734A-A4B8-4E38-8E5D-602FE135F042}" type="presParOf" srcId="{ED771217-236F-4F7F-88DD-55C6E5C84878}" destId="{5459EA23-95E4-447F-9362-1727EE39A54C}" srcOrd="0" destOrd="0" presId="urn:microsoft.com/office/officeart/2005/8/layout/venn2"/>
    <dgm:cxn modelId="{82124A6D-24B4-45FA-A748-0AB2B3B6400C}" type="presParOf" srcId="{ED771217-236F-4F7F-88DD-55C6E5C84878}" destId="{029D86F1-F6F0-4A1D-B703-C02DD6AD6517}" srcOrd="1" destOrd="0" presId="urn:microsoft.com/office/officeart/2005/8/layout/venn2"/>
    <dgm:cxn modelId="{9E84AEBD-7003-4182-8CC3-39F717B6C591}" type="presParOf" srcId="{E37EEF61-2C6D-4E00-94F5-9EF0B12A1D27}" destId="{FDD9B555-8573-40F5-824D-80F9E4C2278A}" srcOrd="1" destOrd="0" presId="urn:microsoft.com/office/officeart/2005/8/layout/venn2"/>
    <dgm:cxn modelId="{7738572B-FD87-4AA2-897E-4368FF7CFE47}" type="presParOf" srcId="{FDD9B555-8573-40F5-824D-80F9E4C2278A}" destId="{B2E4B181-F8AC-46CD-B888-40844D6AB524}" srcOrd="0" destOrd="0" presId="urn:microsoft.com/office/officeart/2005/8/layout/venn2"/>
    <dgm:cxn modelId="{3EAFF96A-1AC7-438C-A555-45F7B7EC614D}" type="presParOf" srcId="{FDD9B555-8573-40F5-824D-80F9E4C2278A}" destId="{FDBD83D9-1F89-4C3C-9645-9FB05F56C756}" srcOrd="1" destOrd="0" presId="urn:microsoft.com/office/officeart/2005/8/layout/venn2"/>
    <dgm:cxn modelId="{E6B53BBD-4D82-4840-842E-39790EE322A8}" type="presParOf" srcId="{E37EEF61-2C6D-4E00-94F5-9EF0B12A1D27}" destId="{5526F9C4-A1A1-454C-954F-8850005E95D9}" srcOrd="2" destOrd="0" presId="urn:microsoft.com/office/officeart/2005/8/layout/venn2"/>
    <dgm:cxn modelId="{4F8405D8-2BB3-4F33-A2D0-3DE39ABBB02D}" type="presParOf" srcId="{5526F9C4-A1A1-454C-954F-8850005E95D9}" destId="{4ABABF54-B9F0-4517-AB91-962C239F5DAB}" srcOrd="0" destOrd="0" presId="urn:microsoft.com/office/officeart/2005/8/layout/venn2"/>
    <dgm:cxn modelId="{818535DF-F666-44C9-A449-B87022B1447A}" type="presParOf" srcId="{5526F9C4-A1A1-454C-954F-8850005E95D9}" destId="{CCC56F05-4D08-4326-AE6E-8B4F760253FA}" srcOrd="1" destOrd="0" presId="urn:microsoft.com/office/officeart/2005/8/layout/venn2"/>
    <dgm:cxn modelId="{5837EFFD-FCC8-4C0C-8C6E-FE84832990D8}" type="presParOf" srcId="{E37EEF61-2C6D-4E00-94F5-9EF0B12A1D27}" destId="{D4EBCC82-0FC3-4831-A2C3-3BADB2433D2D}" srcOrd="3" destOrd="0" presId="urn:microsoft.com/office/officeart/2005/8/layout/venn2"/>
    <dgm:cxn modelId="{1F220CE7-6857-4780-AE84-E82FEA968457}" type="presParOf" srcId="{D4EBCC82-0FC3-4831-A2C3-3BADB2433D2D}" destId="{E9D82F82-91BE-4582-A580-AB132B1E987D}" srcOrd="0" destOrd="0" presId="urn:microsoft.com/office/officeart/2005/8/layout/venn2"/>
    <dgm:cxn modelId="{58F35D30-DB60-419B-8A96-1A068BAC4B28}" type="presParOf" srcId="{D4EBCC82-0FC3-4831-A2C3-3BADB2433D2D}" destId="{E042BD8A-F216-4F3B-BEC7-E1B37A1FC7B4}" srcOrd="1" destOrd="0" presId="urn:microsoft.com/office/officeart/2005/8/layout/venn2"/>
    <dgm:cxn modelId="{4D2E4BEF-1273-4426-A322-7B813AF20012}" type="presParOf" srcId="{E37EEF61-2C6D-4E00-94F5-9EF0B12A1D27}" destId="{08D504C2-6773-467B-A366-42095FD16724}" srcOrd="4" destOrd="0" presId="urn:microsoft.com/office/officeart/2005/8/layout/venn2"/>
    <dgm:cxn modelId="{FF589937-5124-4B52-AC85-44B014561191}" type="presParOf" srcId="{08D504C2-6773-467B-A366-42095FD16724}" destId="{B45573FD-0AD5-4768-955D-1DEE11422F2B}" srcOrd="0" destOrd="0" presId="urn:microsoft.com/office/officeart/2005/8/layout/venn2"/>
    <dgm:cxn modelId="{47978753-D5C5-4985-A272-76C6FEB27F9C}" type="presParOf" srcId="{08D504C2-6773-467B-A366-42095FD16724}" destId="{23BC78AE-82AC-485F-B0EE-8B7221724D64}"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9EA23-95E4-447F-9362-1727EE39A54C}">
      <dsp:nvSpPr>
        <dsp:cNvPr id="0" name=""/>
        <dsp:cNvSpPr/>
      </dsp:nvSpPr>
      <dsp:spPr>
        <a:xfrm>
          <a:off x="1148858" y="0"/>
          <a:ext cx="6052445" cy="6052445"/>
        </a:xfrm>
        <a:prstGeom prst="ellipse">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Taxes</a:t>
          </a:r>
        </a:p>
      </dsp:txBody>
      <dsp:txXfrm>
        <a:off x="3040248" y="302622"/>
        <a:ext cx="2269666" cy="605244"/>
      </dsp:txXfrm>
    </dsp:sp>
    <dsp:sp modelId="{B2E4B181-F8AC-46CD-B888-40844D6AB524}">
      <dsp:nvSpPr>
        <dsp:cNvPr id="0" name=""/>
        <dsp:cNvSpPr/>
      </dsp:nvSpPr>
      <dsp:spPr>
        <a:xfrm>
          <a:off x="1602792" y="907866"/>
          <a:ext cx="5144578" cy="5144578"/>
        </a:xfrm>
        <a:prstGeom prst="ellipse">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Ineffective Regulatory Systems</a:t>
          </a:r>
        </a:p>
      </dsp:txBody>
      <dsp:txXfrm>
        <a:off x="3065781" y="1203679"/>
        <a:ext cx="2218599" cy="591626"/>
      </dsp:txXfrm>
    </dsp:sp>
    <dsp:sp modelId="{4ABABF54-B9F0-4517-AB91-962C239F5DAB}">
      <dsp:nvSpPr>
        <dsp:cNvPr id="0" name=""/>
        <dsp:cNvSpPr/>
      </dsp:nvSpPr>
      <dsp:spPr>
        <a:xfrm>
          <a:off x="2056725" y="1815733"/>
          <a:ext cx="4236711" cy="4236711"/>
        </a:xfrm>
        <a:prstGeom prst="ellipse">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a:t>Profiteering</a:t>
          </a:r>
          <a:endParaRPr lang="en-US" sz="1400" kern="1200" dirty="0"/>
        </a:p>
      </dsp:txBody>
      <dsp:txXfrm>
        <a:off x="3078832" y="2108066"/>
        <a:ext cx="2192498" cy="584666"/>
      </dsp:txXfrm>
    </dsp:sp>
    <dsp:sp modelId="{E9D82F82-91BE-4582-A580-AB132B1E987D}">
      <dsp:nvSpPr>
        <dsp:cNvPr id="0" name=""/>
        <dsp:cNvSpPr/>
      </dsp:nvSpPr>
      <dsp:spPr>
        <a:xfrm>
          <a:off x="2510659" y="2723600"/>
          <a:ext cx="3328844" cy="3328844"/>
        </a:xfrm>
        <a:prstGeom prst="ellipse">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Cross Subsidizing and Firm Inefficiency</a:t>
          </a:r>
        </a:p>
      </dsp:txBody>
      <dsp:txXfrm>
        <a:off x="3276293" y="3023196"/>
        <a:ext cx="1797576" cy="599192"/>
      </dsp:txXfrm>
    </dsp:sp>
    <dsp:sp modelId="{B45573FD-0AD5-4768-955D-1DEE11422F2B}">
      <dsp:nvSpPr>
        <dsp:cNvPr id="0" name=""/>
        <dsp:cNvSpPr/>
      </dsp:nvSpPr>
      <dsp:spPr>
        <a:xfrm>
          <a:off x="2964592" y="3631467"/>
          <a:ext cx="2420978" cy="2420978"/>
        </a:xfrm>
        <a:prstGeom prst="ellipse">
          <a:avLst/>
        </a:prstGeom>
        <a:solidFill>
          <a:schemeClr val="accent6">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t>Basic Cost of an “efficient” operator</a:t>
          </a:r>
          <a:endParaRPr lang="en-US" sz="1200" kern="1200" dirty="0"/>
        </a:p>
      </dsp:txBody>
      <dsp:txXfrm>
        <a:off x="3319136" y="4236711"/>
        <a:ext cx="1711889" cy="1210489"/>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9/18/2024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9/18/2024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9/18/2024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9/18/2024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9/18/2024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9/18/2024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9/18/2024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Acquisition of Control by TPC / Blue Label</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ICASA Public Hearings 19 September 2024: Paul Hjul</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54D9E-18F0-2682-F3E5-966933AEDD5A}"/>
              </a:ext>
            </a:extLst>
          </p:cNvPr>
          <p:cNvSpPr>
            <a:spLocks noGrp="1"/>
          </p:cNvSpPr>
          <p:nvPr>
            <p:ph type="title"/>
          </p:nvPr>
        </p:nvSpPr>
        <p:spPr/>
        <p:txBody>
          <a:bodyPr/>
          <a:lstStyle/>
          <a:p>
            <a:r>
              <a:rPr lang="en-ZA" dirty="0"/>
              <a:t>Conclusion – Take aways	</a:t>
            </a:r>
          </a:p>
        </p:txBody>
      </p:sp>
      <p:sp>
        <p:nvSpPr>
          <p:cNvPr id="3" name="Content Placeholder 2">
            <a:extLst>
              <a:ext uri="{FF2B5EF4-FFF2-40B4-BE49-F238E27FC236}">
                <a16:creationId xmlns:a16="http://schemas.microsoft.com/office/drawing/2014/main" id="{299668C5-F26C-E2B9-BFFC-4DE85F12D92C}"/>
              </a:ext>
            </a:extLst>
          </p:cNvPr>
          <p:cNvSpPr>
            <a:spLocks noGrp="1"/>
          </p:cNvSpPr>
          <p:nvPr>
            <p:ph idx="1"/>
          </p:nvPr>
        </p:nvSpPr>
        <p:spPr/>
        <p:txBody>
          <a:bodyPr/>
          <a:lstStyle/>
          <a:p>
            <a:r>
              <a:rPr lang="en-ZA" dirty="0"/>
              <a:t>A little bit less secrecy is needed …</a:t>
            </a:r>
          </a:p>
          <a:p>
            <a:r>
              <a:rPr lang="en-ZA" dirty="0"/>
              <a:t>A lot more transparency and candour over spectrum management arrangements is needed – some of us recall efforts at Telkom and MTN undertaking RAN arrangements that competition authorities prohibited in 2015. That entailed the transfer of assets but the principle questions remain. </a:t>
            </a:r>
          </a:p>
          <a:p>
            <a:r>
              <a:rPr lang="en-ZA" dirty="0"/>
              <a:t>We can expect that Cell C as a firm will not really fit the general understanding of an MNO, but nor will it be an MVNO. Labels are for boxes though and when considering the true state of the industry can be unhelpful.</a:t>
            </a:r>
          </a:p>
          <a:p>
            <a:r>
              <a:rPr lang="en-ZA" dirty="0"/>
              <a:t>Don’t be a meerkat in a manger.</a:t>
            </a:r>
          </a:p>
        </p:txBody>
      </p:sp>
    </p:spTree>
    <p:extLst>
      <p:ext uri="{BB962C8B-B14F-4D97-AF65-F5344CB8AC3E}">
        <p14:creationId xmlns:p14="http://schemas.microsoft.com/office/powerpoint/2010/main" val="3011647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18C1-BE38-64DA-01B2-C85BCEB5811B}"/>
              </a:ext>
            </a:extLst>
          </p:cNvPr>
          <p:cNvSpPr>
            <a:spLocks noGrp="1"/>
          </p:cNvSpPr>
          <p:nvPr>
            <p:ph type="title"/>
          </p:nvPr>
        </p:nvSpPr>
        <p:spPr/>
        <p:txBody>
          <a:bodyPr/>
          <a:lstStyle/>
          <a:p>
            <a:r>
              <a:rPr lang="en-ZA" dirty="0"/>
              <a:t>Breakdown of Presentation – What I am going to canvas</a:t>
            </a:r>
          </a:p>
        </p:txBody>
      </p:sp>
      <p:sp>
        <p:nvSpPr>
          <p:cNvPr id="3" name="Content Placeholder 2">
            <a:extLst>
              <a:ext uri="{FF2B5EF4-FFF2-40B4-BE49-F238E27FC236}">
                <a16:creationId xmlns:a16="http://schemas.microsoft.com/office/drawing/2014/main" id="{60A67227-929D-E641-E2B6-856E64AF9485}"/>
              </a:ext>
            </a:extLst>
          </p:cNvPr>
          <p:cNvSpPr>
            <a:spLocks noGrp="1"/>
          </p:cNvSpPr>
          <p:nvPr>
            <p:ph idx="1"/>
          </p:nvPr>
        </p:nvSpPr>
        <p:spPr/>
        <p:txBody>
          <a:bodyPr>
            <a:normAutofit/>
          </a:bodyPr>
          <a:lstStyle/>
          <a:p>
            <a:r>
              <a:rPr lang="en-ZA" dirty="0"/>
              <a:t>Caution about dogs in the manager</a:t>
            </a:r>
          </a:p>
          <a:p>
            <a:r>
              <a:rPr lang="en-ZA" dirty="0"/>
              <a:t>Importance of public hearings (these)</a:t>
            </a:r>
          </a:p>
          <a:p>
            <a:r>
              <a:rPr lang="en-ZA" dirty="0"/>
              <a:t>Submission: More information and documentation should be publicly accessible</a:t>
            </a:r>
          </a:p>
          <a:p>
            <a:r>
              <a:rPr lang="en-ZA" dirty="0"/>
              <a:t>A little bit about “entities” - Cell C, The Prepaid Company and Blue Label</a:t>
            </a:r>
          </a:p>
          <a:p>
            <a:r>
              <a:rPr lang="en-ZA" dirty="0"/>
              <a:t>Submission: A proper undertaking to exercise controlling interest in accordance with the ECA and regulations thereunder is proper, rational and reasonable</a:t>
            </a:r>
          </a:p>
          <a:p>
            <a:r>
              <a:rPr lang="en-ZA" dirty="0"/>
              <a:t>Legitimate purpose to the objective of changing control</a:t>
            </a:r>
          </a:p>
          <a:p>
            <a:r>
              <a:rPr lang="en-ZA" dirty="0"/>
              <a:t>Conclusion</a:t>
            </a:r>
          </a:p>
        </p:txBody>
      </p:sp>
    </p:spTree>
    <p:extLst>
      <p:ext uri="{BB962C8B-B14F-4D97-AF65-F5344CB8AC3E}">
        <p14:creationId xmlns:p14="http://schemas.microsoft.com/office/powerpoint/2010/main" val="2010741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60DAEC-9D0F-7CE1-C43C-711AC2B44974}"/>
              </a:ext>
            </a:extLst>
          </p:cNvPr>
          <p:cNvSpPr>
            <a:spLocks noGrp="1"/>
          </p:cNvSpPr>
          <p:nvPr>
            <p:ph type="title"/>
          </p:nvPr>
        </p:nvSpPr>
        <p:spPr/>
        <p:txBody>
          <a:bodyPr/>
          <a:lstStyle/>
          <a:p>
            <a:r>
              <a:rPr lang="en-ZA" dirty="0"/>
              <a:t>Don’t allow any dogs in the manager</a:t>
            </a:r>
          </a:p>
        </p:txBody>
      </p:sp>
      <p:sp>
        <p:nvSpPr>
          <p:cNvPr id="5" name="Content Placeholder 4">
            <a:extLst>
              <a:ext uri="{FF2B5EF4-FFF2-40B4-BE49-F238E27FC236}">
                <a16:creationId xmlns:a16="http://schemas.microsoft.com/office/drawing/2014/main" id="{4C8F8E90-E9DE-C88C-D8DE-BF2ED9B0B664}"/>
              </a:ext>
            </a:extLst>
          </p:cNvPr>
          <p:cNvSpPr>
            <a:spLocks noGrp="1"/>
          </p:cNvSpPr>
          <p:nvPr>
            <p:ph sz="half" idx="1"/>
          </p:nvPr>
        </p:nvSpPr>
        <p:spPr/>
        <p:txBody>
          <a:bodyPr>
            <a:normAutofit fontScale="70000" lnSpcReduction="20000"/>
          </a:bodyPr>
          <a:lstStyle/>
          <a:p>
            <a:pPr marL="0" indent="0">
              <a:buNone/>
            </a:pPr>
            <a:r>
              <a:rPr lang="en-ZA" sz="2400" dirty="0"/>
              <a:t>There is a particularly problematic line of argument against the spectrum management arrangements which are in effect between </a:t>
            </a:r>
            <a:r>
              <a:rPr lang="en-ZA" sz="2400" dirty="0" err="1"/>
              <a:t>CellC</a:t>
            </a:r>
            <a:r>
              <a:rPr lang="en-ZA" sz="2400" dirty="0"/>
              <a:t> and MTN. Some of this is sub </a:t>
            </a:r>
            <a:r>
              <a:rPr lang="en-ZA" sz="2400" dirty="0" err="1"/>
              <a:t>iudice</a:t>
            </a:r>
            <a:r>
              <a:rPr lang="en-ZA" sz="2400" dirty="0"/>
              <a:t>, but it is clear that Vodacom are more than willing to be a dog in the manager. The Authority should not countenance efforts by incumbent operators to achieve outcomes deleterious to the public and the industry simply because that incumbent does not stand to benefit.</a:t>
            </a:r>
          </a:p>
          <a:p>
            <a:pPr marL="0" indent="0">
              <a:buNone/>
            </a:pPr>
            <a:r>
              <a:rPr lang="en-ZA" sz="2400" dirty="0"/>
              <a:t>Public companies must defend their commercial interests, executives of those companies pushing spite are not acting in the company’s legitimate commercial interests.</a:t>
            </a:r>
          </a:p>
        </p:txBody>
      </p:sp>
      <p:pic>
        <p:nvPicPr>
          <p:cNvPr id="1026" name="Picture 2" descr="Cartoon style drawing of a meerkat in red and white clothing in a manger">
            <a:extLst>
              <a:ext uri="{FF2B5EF4-FFF2-40B4-BE49-F238E27FC236}">
                <a16:creationId xmlns:a16="http://schemas.microsoft.com/office/drawing/2014/main" id="{FD2BB897-F4DC-8A55-CCF6-C85CAE2A21E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196931" y="2227263"/>
            <a:ext cx="3633787" cy="3633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815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3E97C-841C-0694-41A6-149476B08A3B}"/>
              </a:ext>
            </a:extLst>
          </p:cNvPr>
          <p:cNvSpPr>
            <a:spLocks noGrp="1"/>
          </p:cNvSpPr>
          <p:nvPr>
            <p:ph type="title"/>
          </p:nvPr>
        </p:nvSpPr>
        <p:spPr/>
        <p:txBody>
          <a:bodyPr/>
          <a:lstStyle/>
          <a:p>
            <a:r>
              <a:rPr lang="en-ZA" dirty="0"/>
              <a:t>Public Hearings</a:t>
            </a:r>
          </a:p>
        </p:txBody>
      </p:sp>
      <p:sp>
        <p:nvSpPr>
          <p:cNvPr id="3" name="Content Placeholder 2">
            <a:extLst>
              <a:ext uri="{FF2B5EF4-FFF2-40B4-BE49-F238E27FC236}">
                <a16:creationId xmlns:a16="http://schemas.microsoft.com/office/drawing/2014/main" id="{B42A64AF-14AA-BDF6-2686-C7B00AFA5645}"/>
              </a:ext>
            </a:extLst>
          </p:cNvPr>
          <p:cNvSpPr>
            <a:spLocks noGrp="1"/>
          </p:cNvSpPr>
          <p:nvPr>
            <p:ph idx="1"/>
          </p:nvPr>
        </p:nvSpPr>
        <p:spPr>
          <a:xfrm>
            <a:off x="581192" y="1976284"/>
            <a:ext cx="11029615" cy="3999066"/>
          </a:xfrm>
        </p:spPr>
        <p:txBody>
          <a:bodyPr>
            <a:normAutofit/>
          </a:bodyPr>
          <a:lstStyle/>
          <a:p>
            <a:r>
              <a:rPr lang="en-ZA" dirty="0"/>
              <a:t>In an open and democratic society there is a fundamental tension between individual private interests and the public’s interest and curiosity in other’s private interests. In the present matter the public’s curiosity is not particularly high – illustrated by the overwhelming presence of competitors to the firm seeking a regulatory approval – but the public interest is sufficiently high to necessitate both public hearings and an open and public administrative decision making process.</a:t>
            </a:r>
          </a:p>
          <a:p>
            <a:r>
              <a:rPr lang="en-ZA" dirty="0"/>
              <a:t>The public interest is not limited to the narrow question of whether the Authority approves the change of control under which Cell C will be under the corporate control of The Prepaid Company.</a:t>
            </a:r>
          </a:p>
          <a:p>
            <a:r>
              <a:rPr lang="en-ZA" dirty="0"/>
              <a:t>In particular, the public interest is concerned with who (as a class) the ultimate beneficial owners of Cell C , and whether this ownership translates into an ability to improperly exert influence on one of the six ugly telcos.</a:t>
            </a:r>
          </a:p>
          <a:p>
            <a:r>
              <a:rPr lang="en-ZA" dirty="0"/>
              <a:t>Stated differently there are actions and decisions involving Cell C which even when taken by a private entity are of public concern and interest. The public has no inherent right to pry into the private lives of shareholders, but a company with millions of subscribers enjoys fundamentally less privacy than an employee of that company. </a:t>
            </a:r>
          </a:p>
        </p:txBody>
      </p:sp>
    </p:spTree>
    <p:extLst>
      <p:ext uri="{BB962C8B-B14F-4D97-AF65-F5344CB8AC3E}">
        <p14:creationId xmlns:p14="http://schemas.microsoft.com/office/powerpoint/2010/main" val="1575969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06497-8B11-1352-C544-638A2BBEBB72}"/>
              </a:ext>
            </a:extLst>
          </p:cNvPr>
          <p:cNvSpPr>
            <a:spLocks noGrp="1"/>
          </p:cNvSpPr>
          <p:nvPr>
            <p:ph type="title"/>
          </p:nvPr>
        </p:nvSpPr>
        <p:spPr/>
        <p:txBody>
          <a:bodyPr/>
          <a:lstStyle/>
          <a:p>
            <a:r>
              <a:rPr lang="en-ZA" dirty="0"/>
              <a:t>Documentation from Entities seeking control of an Individual Licence Holder</a:t>
            </a:r>
          </a:p>
        </p:txBody>
      </p:sp>
      <p:sp>
        <p:nvSpPr>
          <p:cNvPr id="3" name="Content Placeholder 2">
            <a:extLst>
              <a:ext uri="{FF2B5EF4-FFF2-40B4-BE49-F238E27FC236}">
                <a16:creationId xmlns:a16="http://schemas.microsoft.com/office/drawing/2014/main" id="{2FC644EF-A1D5-FE19-BA87-D23E10CA34E3}"/>
              </a:ext>
            </a:extLst>
          </p:cNvPr>
          <p:cNvSpPr>
            <a:spLocks noGrp="1"/>
          </p:cNvSpPr>
          <p:nvPr>
            <p:ph idx="1"/>
          </p:nvPr>
        </p:nvSpPr>
        <p:spPr/>
        <p:txBody>
          <a:bodyPr/>
          <a:lstStyle/>
          <a:p>
            <a:r>
              <a:rPr lang="en-ZA" dirty="0"/>
              <a:t>While I appreciate difficulties with the regulatory lay out and the structure of the forms, I cannot but conclude that there is a wilful effort to keep the Authority and the public in the dark.</a:t>
            </a:r>
          </a:p>
          <a:p>
            <a:r>
              <a:rPr lang="en-ZA" dirty="0"/>
              <a:t>The competing telcos enjoy considerably more information into each other’s affairs than the public is able to have. This is deleterious.</a:t>
            </a:r>
          </a:p>
          <a:p>
            <a:r>
              <a:rPr lang="en-ZA" dirty="0"/>
              <a:t>There are specific requests for confidentiality in the application which under the standards of the Act ought to be declined.</a:t>
            </a:r>
          </a:p>
          <a:p>
            <a:r>
              <a:rPr lang="en-ZA" dirty="0"/>
              <a:t>The secrecy and ambiguity of the transaction gives rise to both illegitimate and legitimate concerns.</a:t>
            </a:r>
          </a:p>
        </p:txBody>
      </p:sp>
    </p:spTree>
    <p:extLst>
      <p:ext uri="{BB962C8B-B14F-4D97-AF65-F5344CB8AC3E}">
        <p14:creationId xmlns:p14="http://schemas.microsoft.com/office/powerpoint/2010/main" val="2085125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4F828-60B3-5341-1776-1B189D54B535}"/>
              </a:ext>
            </a:extLst>
          </p:cNvPr>
          <p:cNvSpPr>
            <a:spLocks noGrp="1"/>
          </p:cNvSpPr>
          <p:nvPr>
            <p:ph type="title"/>
          </p:nvPr>
        </p:nvSpPr>
        <p:spPr/>
        <p:txBody>
          <a:bodyPr/>
          <a:lstStyle/>
          <a:p>
            <a:r>
              <a:rPr lang="en-ZA" dirty="0"/>
              <a:t>Cell C, The Prepaid Company and Blue Label</a:t>
            </a:r>
          </a:p>
        </p:txBody>
      </p:sp>
      <p:sp>
        <p:nvSpPr>
          <p:cNvPr id="3" name="Content Placeholder 2">
            <a:extLst>
              <a:ext uri="{FF2B5EF4-FFF2-40B4-BE49-F238E27FC236}">
                <a16:creationId xmlns:a16="http://schemas.microsoft.com/office/drawing/2014/main" id="{4ECC095E-AD28-0928-27CA-B6371AE925A7}"/>
              </a:ext>
            </a:extLst>
          </p:cNvPr>
          <p:cNvSpPr>
            <a:spLocks noGrp="1"/>
          </p:cNvSpPr>
          <p:nvPr>
            <p:ph idx="1"/>
          </p:nvPr>
        </p:nvSpPr>
        <p:spPr/>
        <p:txBody>
          <a:bodyPr/>
          <a:lstStyle/>
          <a:p>
            <a:r>
              <a:rPr lang="en-ZA" dirty="0"/>
              <a:t>On the documentation provided Cell C will not be a wholly owned subsidiary of The Prepaid Company. The threshold of “control” within the ECA aligned regulations are met such that approval from ICASA to transfer control is required. The minority shareholders still enjoy considerable importance. </a:t>
            </a:r>
          </a:p>
          <a:p>
            <a:r>
              <a:rPr lang="en-ZA" dirty="0"/>
              <a:t>The Prepaid Company is a subsidiary of Blue Label. This does mean that Cell C will be in the same group.</a:t>
            </a:r>
          </a:p>
          <a:p>
            <a:r>
              <a:rPr lang="en-ZA" dirty="0"/>
              <a:t>Sight of the byzantine nature of Cell C’s structure should be kept in mind.</a:t>
            </a:r>
          </a:p>
          <a:p>
            <a:endParaRPr lang="en-ZA" dirty="0"/>
          </a:p>
          <a:p>
            <a:r>
              <a:rPr lang="en-ZA" dirty="0"/>
              <a:t>Cell C and MTN’s relationship is not properly canvassed … While the current regulatory landscape does not properly consider what is effective control of radio spectrum, rational regulations concerning spectrum would require disclosures as to who actually from an engineering point of view exercises control over given spectrum.</a:t>
            </a:r>
          </a:p>
        </p:txBody>
      </p:sp>
    </p:spTree>
    <p:extLst>
      <p:ext uri="{BB962C8B-B14F-4D97-AF65-F5344CB8AC3E}">
        <p14:creationId xmlns:p14="http://schemas.microsoft.com/office/powerpoint/2010/main" val="714552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1F9D08-4C74-ABFD-0F8A-A517886683A1}"/>
              </a:ext>
            </a:extLst>
          </p:cNvPr>
          <p:cNvSpPr>
            <a:spLocks noGrp="1"/>
          </p:cNvSpPr>
          <p:nvPr>
            <p:ph type="title"/>
          </p:nvPr>
        </p:nvSpPr>
        <p:spPr/>
        <p:txBody>
          <a:bodyPr/>
          <a:lstStyle/>
          <a:p>
            <a:r>
              <a:rPr lang="en-ZA" dirty="0"/>
              <a:t>Hostility to giving undertakings</a:t>
            </a:r>
          </a:p>
        </p:txBody>
      </p:sp>
      <p:sp>
        <p:nvSpPr>
          <p:cNvPr id="3" name="Content Placeholder 2">
            <a:extLst>
              <a:ext uri="{FF2B5EF4-FFF2-40B4-BE49-F238E27FC236}">
                <a16:creationId xmlns:a16="http://schemas.microsoft.com/office/drawing/2014/main" id="{24E8FDBE-25C7-EDA6-D9CA-48B72633DC0F}"/>
              </a:ext>
            </a:extLst>
          </p:cNvPr>
          <p:cNvSpPr>
            <a:spLocks noGrp="1"/>
          </p:cNvSpPr>
          <p:nvPr>
            <p:ph sz="half" idx="1"/>
          </p:nvPr>
        </p:nvSpPr>
        <p:spPr/>
        <p:txBody>
          <a:bodyPr>
            <a:normAutofit fontScale="85000" lnSpcReduction="10000"/>
          </a:bodyPr>
          <a:lstStyle/>
          <a:p>
            <a:r>
              <a:rPr lang="en-ZA" dirty="0"/>
              <a:t>Absurdist reasoning. It is true that the Authority has no power to impose license conditions on non-licence holders. But the ECA is clear as to who an affiliate to an applicant is and the authority to refuse to approve a change of control under s13(1) makes it the case that if the Authority is not satisfied that the object of the Act is served in giving permission to change control that it can refuse. </a:t>
            </a:r>
          </a:p>
          <a:p>
            <a:r>
              <a:rPr lang="en-ZA" dirty="0"/>
              <a:t>It is not proven that TPC and BLT have a vested interest in the success of Cell C. Diving into the weeds of the byzantine structure of Cell C there are good reasons to fear this is not the case. </a:t>
            </a:r>
          </a:p>
          <a:p>
            <a:r>
              <a:rPr lang="en-ZA" dirty="0"/>
              <a:t>More importantly, if the undertakings are “unnecessary” then they are easy to fulfil and should present </a:t>
            </a:r>
            <a:r>
              <a:rPr lang="en-ZA" dirty="0" err="1"/>
              <a:t>na</a:t>
            </a:r>
            <a:endParaRPr lang="en-ZA" dirty="0"/>
          </a:p>
        </p:txBody>
      </p:sp>
      <p:sp>
        <p:nvSpPr>
          <p:cNvPr id="5" name="Content Placeholder 4">
            <a:extLst>
              <a:ext uri="{FF2B5EF4-FFF2-40B4-BE49-F238E27FC236}">
                <a16:creationId xmlns:a16="http://schemas.microsoft.com/office/drawing/2014/main" id="{E87C0827-FA05-3F26-CC65-2ED68F6069A7}"/>
              </a:ext>
            </a:extLst>
          </p:cNvPr>
          <p:cNvSpPr>
            <a:spLocks noGrp="1"/>
          </p:cNvSpPr>
          <p:nvPr>
            <p:ph sz="half" idx="2"/>
          </p:nvPr>
        </p:nvSpPr>
        <p:spPr/>
        <p:txBody>
          <a:bodyPr>
            <a:normAutofit fontScale="85000" lnSpcReduction="10000"/>
          </a:bodyPr>
          <a:lstStyle/>
          <a:p>
            <a:endParaRPr lang="en-ZA"/>
          </a:p>
        </p:txBody>
      </p:sp>
      <p:pic>
        <p:nvPicPr>
          <p:cNvPr id="9" name="Picture 8">
            <a:extLst>
              <a:ext uri="{FF2B5EF4-FFF2-40B4-BE49-F238E27FC236}">
                <a16:creationId xmlns:a16="http://schemas.microsoft.com/office/drawing/2014/main" id="{16E63D0D-D1F9-F05F-9D32-5A5A9F80A4ED}"/>
              </a:ext>
            </a:extLst>
          </p:cNvPr>
          <p:cNvPicPr>
            <a:picLocks noChangeAspect="1"/>
          </p:cNvPicPr>
          <p:nvPr/>
        </p:nvPicPr>
        <p:blipFill>
          <a:blip r:embed="rId2"/>
          <a:stretch>
            <a:fillRect/>
          </a:stretch>
        </p:blipFill>
        <p:spPr>
          <a:xfrm>
            <a:off x="5932743" y="2566265"/>
            <a:ext cx="6161360" cy="2956522"/>
          </a:xfrm>
          <a:prstGeom prst="rect">
            <a:avLst/>
          </a:prstGeom>
        </p:spPr>
      </p:pic>
    </p:spTree>
    <p:extLst>
      <p:ext uri="{BB962C8B-B14F-4D97-AF65-F5344CB8AC3E}">
        <p14:creationId xmlns:p14="http://schemas.microsoft.com/office/powerpoint/2010/main" val="654264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0AF0F-629D-46F5-F469-5D2766C426B5}"/>
              </a:ext>
            </a:extLst>
          </p:cNvPr>
          <p:cNvSpPr>
            <a:spLocks noGrp="1"/>
          </p:cNvSpPr>
          <p:nvPr>
            <p:ph type="title"/>
          </p:nvPr>
        </p:nvSpPr>
        <p:spPr/>
        <p:txBody>
          <a:bodyPr/>
          <a:lstStyle/>
          <a:p>
            <a:r>
              <a:rPr lang="en-ZA" dirty="0"/>
              <a:t>General Legitimacy of objective of The Prepaid Company</a:t>
            </a:r>
          </a:p>
        </p:txBody>
      </p:sp>
      <p:sp>
        <p:nvSpPr>
          <p:cNvPr id="3" name="Content Placeholder 2">
            <a:extLst>
              <a:ext uri="{FF2B5EF4-FFF2-40B4-BE49-F238E27FC236}">
                <a16:creationId xmlns:a16="http://schemas.microsoft.com/office/drawing/2014/main" id="{E56C9DDE-C13E-0187-9BDE-D55238242EF2}"/>
              </a:ext>
            </a:extLst>
          </p:cNvPr>
          <p:cNvSpPr>
            <a:spLocks noGrp="1"/>
          </p:cNvSpPr>
          <p:nvPr>
            <p:ph idx="1"/>
          </p:nvPr>
        </p:nvSpPr>
        <p:spPr/>
        <p:txBody>
          <a:bodyPr/>
          <a:lstStyle/>
          <a:p>
            <a:r>
              <a:rPr lang="en-ZA" dirty="0"/>
              <a:t>There is a clear rational purpose in The Prepaid Company seeking control of Cell C. The general competition analysis pertaining to the control of the ECNS and ECS licence through control of the company does not appear defective.</a:t>
            </a:r>
          </a:p>
          <a:p>
            <a:r>
              <a:rPr lang="en-ZA" dirty="0"/>
              <a:t>The spectrum management issues are quite a more troublesome question. On the information in the public domain though there is no basis for the Authority to accept strained and hypocritical arguments from incumbents who are prepared to engage in dog in manger behaviour. </a:t>
            </a:r>
          </a:p>
          <a:p>
            <a:endParaRPr lang="en-ZA" dirty="0"/>
          </a:p>
        </p:txBody>
      </p:sp>
    </p:spTree>
    <p:extLst>
      <p:ext uri="{BB962C8B-B14F-4D97-AF65-F5344CB8AC3E}">
        <p14:creationId xmlns:p14="http://schemas.microsoft.com/office/powerpoint/2010/main" val="598956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DE558-8311-80B3-4326-5E2F2CC6A44B}"/>
              </a:ext>
            </a:extLst>
          </p:cNvPr>
          <p:cNvSpPr>
            <a:spLocks noGrp="1"/>
          </p:cNvSpPr>
          <p:nvPr>
            <p:ph type="title"/>
          </p:nvPr>
        </p:nvSpPr>
        <p:spPr>
          <a:xfrm>
            <a:off x="581192" y="974969"/>
            <a:ext cx="11029616" cy="546541"/>
          </a:xfrm>
        </p:spPr>
        <p:txBody>
          <a:bodyPr>
            <a:normAutofit fontScale="90000"/>
          </a:bodyPr>
          <a:lstStyle/>
          <a:p>
            <a:r>
              <a:rPr lang="en-ZA" dirty="0"/>
              <a:t>To Flog a dead horse:</a:t>
            </a:r>
            <a:br>
              <a:rPr lang="en-ZA" dirty="0"/>
            </a:br>
            <a:r>
              <a:rPr lang="en-ZA" dirty="0"/>
              <a:t>	The Cost to Communicate</a:t>
            </a:r>
          </a:p>
        </p:txBody>
      </p:sp>
      <p:sp>
        <p:nvSpPr>
          <p:cNvPr id="3" name="Content Placeholder 2">
            <a:extLst>
              <a:ext uri="{FF2B5EF4-FFF2-40B4-BE49-F238E27FC236}">
                <a16:creationId xmlns:a16="http://schemas.microsoft.com/office/drawing/2014/main" id="{EB85FB67-3A2A-5061-86AC-823B516ED770}"/>
              </a:ext>
            </a:extLst>
          </p:cNvPr>
          <p:cNvSpPr>
            <a:spLocks noGrp="1"/>
          </p:cNvSpPr>
          <p:nvPr>
            <p:ph idx="1"/>
          </p:nvPr>
        </p:nvSpPr>
        <p:spPr>
          <a:xfrm>
            <a:off x="581192" y="2340864"/>
            <a:ext cx="4010473" cy="3634486"/>
          </a:xfrm>
        </p:spPr>
        <p:txBody>
          <a:bodyPr>
            <a:normAutofit fontScale="92500" lnSpcReduction="10000"/>
          </a:bodyPr>
          <a:lstStyle/>
          <a:p>
            <a:r>
              <a:rPr lang="en-ZA" dirty="0"/>
              <a:t>If the transaction causes Cell C and its affiliates to reduce firm inefficiency then costs to communicate will come down.</a:t>
            </a:r>
          </a:p>
          <a:p>
            <a:r>
              <a:rPr lang="en-ZA" dirty="0"/>
              <a:t>If the regulatory system remains inefficient – through not properly conceptualizing changes in technology around disaggregation – then costs to communicate will be inflated.</a:t>
            </a:r>
          </a:p>
          <a:p>
            <a:r>
              <a:rPr lang="en-ZA" dirty="0"/>
              <a:t>If a given dog in manger player is able to keep the levels of firm inefficiency in competitors high and the level of ineffectiveness of the regulatory system constant it can profiteer.</a:t>
            </a:r>
          </a:p>
          <a:p>
            <a:pPr marL="0" indent="0">
              <a:buNone/>
            </a:pPr>
            <a:endParaRPr lang="en-ZA" dirty="0"/>
          </a:p>
        </p:txBody>
      </p:sp>
      <p:graphicFrame>
        <p:nvGraphicFramePr>
          <p:cNvPr id="4" name="Diagram 3">
            <a:extLst>
              <a:ext uri="{FF2B5EF4-FFF2-40B4-BE49-F238E27FC236}">
                <a16:creationId xmlns:a16="http://schemas.microsoft.com/office/drawing/2014/main" id="{23794254-FB5A-D98B-8F94-AA792804EA4F}"/>
              </a:ext>
            </a:extLst>
          </p:cNvPr>
          <p:cNvGraphicFramePr/>
          <p:nvPr>
            <p:extLst>
              <p:ext uri="{D42A27DB-BD31-4B8C-83A1-F6EECF244321}">
                <p14:modId xmlns:p14="http://schemas.microsoft.com/office/powerpoint/2010/main" val="3027552232"/>
              </p:ext>
            </p:extLst>
          </p:nvPr>
        </p:nvGraphicFramePr>
        <p:xfrm>
          <a:off x="4395019" y="702156"/>
          <a:ext cx="8350163" cy="6052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5604888"/>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{45360EF9-04E2-45C7-8E50-C16E274D1A3D}tf33552983_win32</Template>
  <TotalTime>97</TotalTime>
  <Words>1129</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Franklin Gothic Book</vt:lpstr>
      <vt:lpstr>Franklin Gothic Demi</vt:lpstr>
      <vt:lpstr>Wingdings 2</vt:lpstr>
      <vt:lpstr>DividendVTI</vt:lpstr>
      <vt:lpstr>Acquisition of Control by TPC / Blue Label</vt:lpstr>
      <vt:lpstr>Breakdown of Presentation – What I am going to canvas</vt:lpstr>
      <vt:lpstr>Don’t allow any dogs in the manager</vt:lpstr>
      <vt:lpstr>Public Hearings</vt:lpstr>
      <vt:lpstr>Documentation from Entities seeking control of an Individual Licence Holder</vt:lpstr>
      <vt:lpstr>Cell C, The Prepaid Company and Blue Label</vt:lpstr>
      <vt:lpstr>Hostility to giving undertakings</vt:lpstr>
      <vt:lpstr>General Legitimacy of objective of The Prepaid Company</vt:lpstr>
      <vt:lpstr>To Flog a dead horse:  The Cost to Communicate</vt:lpstr>
      <vt:lpstr>Conclusion – Take aways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Hjul</dc:creator>
  <cp:lastModifiedBy>Hlaole Mmola</cp:lastModifiedBy>
  <cp:revision>2</cp:revision>
  <dcterms:created xsi:type="dcterms:W3CDTF">2024-09-18T12:30:36Z</dcterms:created>
  <dcterms:modified xsi:type="dcterms:W3CDTF">2024-09-18T14:26:56Z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