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4" r:id="rId1"/>
  </p:sldMasterIdLst>
  <p:notesMasterIdLst>
    <p:notesMasterId r:id="rId12"/>
  </p:notesMasterIdLst>
  <p:sldIdLst>
    <p:sldId id="2942" r:id="rId2"/>
    <p:sldId id="3907" r:id="rId3"/>
    <p:sldId id="3932" r:id="rId4"/>
    <p:sldId id="3933" r:id="rId5"/>
    <p:sldId id="3935" r:id="rId6"/>
    <p:sldId id="3936" r:id="rId7"/>
    <p:sldId id="3937" r:id="rId8"/>
    <p:sldId id="3927" r:id="rId9"/>
    <p:sldId id="3926" r:id="rId10"/>
    <p:sldId id="3795" r:id="rId11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3"/>
    </p:embeddedFont>
    <p:embeddedFont>
      <p:font typeface="Arial Black" panose="020B0A04020102020204" pitchFamily="34" charset="0"/>
      <p:bold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AAB734-9FD8-B611-216E-689B74439078}" name="Ruxandra Obreja" initials="RO" userId="76f621ead928442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3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B067F-0A63-ABBD-1511-EF82E020746B}" v="97" dt="2026-01-14T16:51:32.998"/>
    <p1510:client id="{B06CA24F-0121-B3AC-75E7-050C348C58A3}" v="8" dt="2026-01-14T19:02:09.974"/>
    <p1510:client id="{F8E3CEB7-0052-C755-FA3E-4AA4B9367812}" v="33" dt="2026-01-14T19:15:23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885CD-78E9-45C4-A16C-501AF1CB5D46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560C3-A617-4155-B010-8D4D5AC0F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2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ZA"/>
          </a:p>
        </p:txBody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832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1pPr>
            <a:lvl2pPr marL="724829" indent="-278780" defTabSz="4832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2pPr>
            <a:lvl3pPr marL="1115123" indent="-223024" defTabSz="4832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3pPr>
            <a:lvl4pPr marL="1561172" indent="-223024" defTabSz="4832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4pPr>
            <a:lvl5pPr marL="2007221" indent="-223024" defTabSz="4832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5pPr>
            <a:lvl6pPr marL="2453270" indent="-223024" defTabSz="483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6pPr>
            <a:lvl7pPr marL="2899319" indent="-223024" defTabSz="483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7pPr>
            <a:lvl8pPr marL="3345368" indent="-223024" defTabSz="483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8pPr>
            <a:lvl9pPr marL="3791417" indent="-223024" defTabSz="483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</a:pPr>
            <a:fld id="{BF38C54E-90D2-4FCD-955F-B1D8893CD4CB}" type="slidenum">
              <a:rPr lang="en-US" altLang="en-US" sz="13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BE22-A102-4068-AED9-76719FFA2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6637"/>
            <a:ext cx="9144000" cy="69071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0C4CF-A7EF-4CC0-8163-B32E3B9C4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769" y="1922569"/>
            <a:ext cx="9144000" cy="558769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F2B3B-CF2E-449D-BE37-3B7C938818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575" y="2692428"/>
            <a:ext cx="10783738" cy="355597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5111-0243-4DAF-8AFF-E59386CE4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3"/>
            <a:ext cx="12168000" cy="6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5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BFA0-7BC2-4990-8B67-B362EA67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1237457"/>
            <a:ext cx="3932237" cy="9247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D7172-3934-46C1-9D9D-22204FA67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2533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D0ECC-57B1-4028-8DCB-D4F3AF3DE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188" y="24098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451E2-1B10-4D04-A46A-A74C65C5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AB3A0-9D4D-4E6B-B2AF-C0182FF73CEB}" type="datetime1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196D3-3514-4687-A835-59374E09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1E966-4C1A-4FF1-97C8-C07AD4CF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CDAA0-34D3-45EB-AA4A-77E4D2E9F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2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2972-8DDC-40B9-BD96-1178FCE6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7B993-C409-4C46-80DB-B9815E41C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6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D2BBD-D2E5-4BC1-9200-EBB905BB1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DB449-636B-43B0-B33F-9C66A3F89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32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9C58-7672-48DE-81C4-B206A4D6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984"/>
            <a:ext cx="10515599" cy="58659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4209E1-3008-4384-9D05-D898160D3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17737"/>
            <a:ext cx="10515598" cy="329454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83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E904E4-F242-4004-8354-E25941E14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75" y="2268806"/>
            <a:ext cx="10610850" cy="3010559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6E3FCA4-ABEB-43C6-9749-4BDDD0FE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1043796"/>
            <a:ext cx="10610849" cy="72453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3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9970-4BA3-4D9C-AE70-5A057ED6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1235"/>
            <a:ext cx="10515599" cy="72453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9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BE22-A102-4068-AED9-76719FFA2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30724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0C4CF-A7EF-4CC0-8163-B32E3B9C4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615" y="2244817"/>
            <a:ext cx="9144000" cy="558769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224B0-E321-447A-BD0D-95D67697EB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070225"/>
            <a:ext cx="11058525" cy="32781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9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9C58-7672-48DE-81C4-B206A4D6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984"/>
            <a:ext cx="10515599" cy="58659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4209E1-3008-4384-9D05-D898160D3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17737"/>
            <a:ext cx="10515598" cy="329454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523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E904E4-F242-4004-8354-E25941E14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75" y="2268806"/>
            <a:ext cx="10610850" cy="3010559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6E3FCA4-ABEB-43C6-9749-4BDDD0FE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1043796"/>
            <a:ext cx="10610849" cy="72453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3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9970-4BA3-4D9C-AE70-5A057ED6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1235"/>
            <a:ext cx="10515599" cy="72453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8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0514-B159-48EA-80EB-52FC9A7C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143"/>
            <a:ext cx="10515600" cy="584889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BAB1-FDAD-4C34-AE02-D1F0B6958B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64544"/>
            <a:ext cx="10515600" cy="343615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9398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9875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4993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Fmondial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>
            <a:extLst>
              <a:ext uri="{FF2B5EF4-FFF2-40B4-BE49-F238E27FC236}">
                <a16:creationId xmlns:a16="http://schemas.microsoft.com/office/drawing/2014/main" id="{1AB240C0-25E8-4D5E-872C-D3A7B92F6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6296026"/>
            <a:ext cx="287866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700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5301" y="1797050"/>
            <a:ext cx="11006667" cy="416718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31339"/>
            <a:ext cx="12192000" cy="4766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b">
            <a:noAutofit/>
          </a:bodyPr>
          <a:lstStyle>
            <a:lvl1pPr>
              <a:defRPr sz="1800">
                <a:ln w="13462">
                  <a:solidFill>
                    <a:srgbClr val="4F81BD">
                      <a:shade val="2500"/>
                      <a:alpha val="6000"/>
                    </a:srgbClr>
                  </a:solidFill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dir="13500000" algn="ctr" rotWithShape="0">
                    <a:schemeClr val="tx1">
                      <a:alpha val="6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AAA7EA9-A5F8-4DE9-B77C-1AB0CF1FB48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674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25 January 2014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0DEF17C-E7BE-4566-963D-FAA5510493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44433" y="62674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514D752-7CB0-4E36-9622-2B8AE2D1D3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411563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031-779A-484A-910B-266BCB56F5D8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665E-1747-43C9-A954-F7D1467B3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8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5301" y="1797050"/>
            <a:ext cx="11006667" cy="416718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31339"/>
            <a:ext cx="12192000" cy="4766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b">
            <a:noAutofit/>
          </a:bodyPr>
          <a:lstStyle>
            <a:lvl1pPr>
              <a:defRPr sz="1800">
                <a:ln w="13462">
                  <a:solidFill>
                    <a:srgbClr val="4F81BD">
                      <a:shade val="2500"/>
                      <a:alpha val="6000"/>
                    </a:srgbClr>
                  </a:solidFill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dir="13500000" algn="ctr" rotWithShape="0">
                    <a:schemeClr val="tx1">
                      <a:alpha val="6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3"/>
          </p:nvPr>
        </p:nvSpPr>
        <p:spPr>
          <a:xfrm>
            <a:off x="609600" y="626745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GB">
                <a:solidFill>
                  <a:prstClr val="black"/>
                </a:solidFill>
                <a:cs typeface="Arial" pitchFamily="34" charset="0"/>
              </a:rPr>
              <a:t>25 January 2014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4144433" y="626745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/>
            <a:fld id="{5D8B14D9-FE1A-4EBC-A6F1-D6665B53A517}" type="slidenum">
              <a:rPr lang="en-GB" altLang="en-US">
                <a:solidFill>
                  <a:prstClr val="black"/>
                </a:solidFill>
                <a:cs typeface="Arial" pitchFamily="34" charset="0"/>
              </a:rPr>
              <a:pPr eaLnBrk="1" hangingPunct="1"/>
              <a:t>‹#›</a:t>
            </a:fld>
            <a:endParaRPr lang="en-GB" alt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reveal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94010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Fmondial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RFmondail Log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6296026"/>
            <a:ext cx="287866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7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F4FD-8687-441B-8207-B6527286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3C684-F2C5-4A63-AFF7-56EF6BFF2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75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RANSRADIO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Organisation\Logos\Transradio\Logo_vektor_pdf\TRANSRADIO-LOGO-hi-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5" y="6243638"/>
            <a:ext cx="1892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6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82838-4325-405C-BACC-9F4D133AAE4F}" type="datetime3">
              <a:rPr lang="en-US" noProof="0" smtClean="0"/>
              <a:t>14 January 2026</a:t>
            </a:fld>
            <a:endParaRPr lang="en-US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359A54-48B9-4F4D-A0DF-5A7206D9954B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RFmondial - Made in Germany</a:t>
            </a:r>
          </a:p>
        </p:txBody>
      </p:sp>
    </p:spTree>
    <p:extLst>
      <p:ext uri="{BB962C8B-B14F-4D97-AF65-F5344CB8AC3E}">
        <p14:creationId xmlns:p14="http://schemas.microsoft.com/office/powerpoint/2010/main" val="10206602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7C34-1B05-428E-AB36-F8A04D86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09290"/>
            <a:ext cx="10515599" cy="68139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8F0A2-02F1-450E-A01F-AC9BEFEBF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807FF-FA4B-43AF-AF9F-853CB3A30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5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5E1D-98B3-41F3-A7D2-EB8E1572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222"/>
            <a:ext cx="10515600" cy="586791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19BDA-614D-4A44-994D-C10F1D0E7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87" y="169545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F65A2-D57B-4A71-8EE5-5E32954A9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257254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683B4-3639-4E25-A796-DF3A08AAE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43BA1-A548-4131-AF49-0E9C5D635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7254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7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9C58-7672-48DE-81C4-B206A4D6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984"/>
            <a:ext cx="10515599" cy="58659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4209E1-3008-4384-9D05-D898160D3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17737"/>
            <a:ext cx="10515598" cy="370861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1CC3ED-68EF-4463-84A7-94CC4C1B53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7829" y="2480093"/>
            <a:ext cx="3968541" cy="176410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E904E4-F242-4004-8354-E25941E14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75" y="2268806"/>
            <a:ext cx="10610850" cy="3010559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6E3FCA4-ABEB-43C6-9749-4BDDD0FE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1043796"/>
            <a:ext cx="10610849" cy="72453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2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7263-5F25-433B-A701-D1E670BC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9568"/>
            <a:ext cx="3932237" cy="750498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D6E6-1EF6-483C-9154-64C11B6F6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177206"/>
            <a:ext cx="6172200" cy="48736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07C86-4FEF-4060-ACC7-B3FD58D6B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7677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18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9970-4BA3-4D9C-AE70-5A057ED6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1235"/>
            <a:ext cx="10515599" cy="72453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9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894FF-17C1-4C80-8E45-E56919FC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7274"/>
            <a:ext cx="10515599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D9FCA-E026-4821-8DC0-4D82CBBEC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2DB4E-2E51-46C9-96E0-7B7D0F19660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70082" y="6311900"/>
            <a:ext cx="1885950" cy="514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98A0C-CA8E-4046-8EC0-823CA51424C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70082" y="6311900"/>
            <a:ext cx="1885950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99BD65-1D41-419A-B55F-CF33C5A5792E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097397" y="6311900"/>
            <a:ext cx="1885950" cy="514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6F7698-0CFA-43E4-B52F-BCA087B91ACF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-1" y="0"/>
            <a:ext cx="12204000" cy="6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0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62" r:id="rId16"/>
    <p:sldLayoutId id="2147483654" r:id="rId17"/>
    <p:sldLayoutId id="2147483655" r:id="rId18"/>
    <p:sldLayoutId id="2147483660" r:id="rId19"/>
    <p:sldLayoutId id="2147483692" r:id="rId20"/>
    <p:sldLayoutId id="2147483695" r:id="rId21"/>
    <p:sldLayoutId id="2147483696" r:id="rId22"/>
    <p:sldLayoutId id="2147483701" r:id="rId23"/>
    <p:sldLayoutId id="2147483702" r:id="rId24"/>
    <p:sldLayoutId id="2147483690" r:id="rId25"/>
    <p:sldLayoutId id="2147483715" r:id="rId26"/>
    <p:sldLayoutId id="2147483714" r:id="rId27"/>
    <p:sldLayoutId id="2147483713" r:id="rId28"/>
    <p:sldLayoutId id="2147483703" r:id="rId29"/>
    <p:sldLayoutId id="2147483705" r:id="rId30"/>
    <p:sldLayoutId id="2147483709" r:id="rId3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939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09398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09398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09398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rgbClr val="09398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rgbClr val="0939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High resolution-DRM_logo only.eps" descr="/Work folder/My work folder/WORLD SERVICE/DRM backgrounds/DRM logos/High resolution-DRM_logo onl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623888"/>
            <a:ext cx="215423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598F028D-F67E-4083-9203-F68D7DC15EE2}"/>
              </a:ext>
            </a:extLst>
          </p:cNvPr>
          <p:cNvGrpSpPr/>
          <p:nvPr/>
        </p:nvGrpSpPr>
        <p:grpSpPr>
          <a:xfrm>
            <a:off x="2265" y="-205074"/>
            <a:ext cx="9123052" cy="7063074"/>
            <a:chOff x="0" y="-4"/>
            <a:chExt cx="9114153" cy="6854764"/>
          </a:xfrm>
        </p:grpSpPr>
        <p:pic>
          <p:nvPicPr>
            <p:cNvPr id="6" name="Picture 5" descr="Earth, Blue Planet, Globe, Planet, Space, Universe">
              <a:extLst>
                <a:ext uri="{FF2B5EF4-FFF2-40B4-BE49-F238E27FC236}">
                  <a16:creationId xmlns:a16="http://schemas.microsoft.com/office/drawing/2014/main" id="{79FF439E-C0C2-4B51-B1DE-CFFB08BC4772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6854760" cy="6854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2">
              <a:extLst>
                <a:ext uri="{FF2B5EF4-FFF2-40B4-BE49-F238E27FC236}">
                  <a16:creationId xmlns:a16="http://schemas.microsoft.com/office/drawing/2014/main" id="{2CC4EB8A-1251-4DF1-B62E-B4675AD341C7}"/>
                </a:ext>
              </a:extLst>
            </p:cNvPr>
            <p:cNvSpPr/>
            <p:nvPr/>
          </p:nvSpPr>
          <p:spPr>
            <a:xfrm>
              <a:off x="6831393" y="-4"/>
              <a:ext cx="2282760" cy="68547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A451784-F76A-47F6-9B8D-3D85FBAD03E6}"/>
              </a:ext>
            </a:extLst>
          </p:cNvPr>
          <p:cNvSpPr/>
          <p:nvPr/>
        </p:nvSpPr>
        <p:spPr>
          <a:xfrm>
            <a:off x="1817882" y="369333"/>
            <a:ext cx="7708739" cy="43088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prstClr val="black">
                <a:alpha val="9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1100" kern="0" spc="-25">
              <a:solidFill>
                <a:srgbClr val="09398D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en-GB" sz="1100" kern="0" spc="-25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94B90E75-CFC4-46A5-A71C-4569EED370DF}"/>
              </a:ext>
            </a:extLst>
          </p:cNvPr>
          <p:cNvSpPr/>
          <p:nvPr/>
        </p:nvSpPr>
        <p:spPr>
          <a:xfrm>
            <a:off x="8438911" y="-205074"/>
            <a:ext cx="2114020" cy="70630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ZA"/>
          </a:p>
        </p:txBody>
      </p:sp>
      <p:sp>
        <p:nvSpPr>
          <p:cNvPr id="14" name="CustomShape 2">
            <a:extLst>
              <a:ext uri="{FF2B5EF4-FFF2-40B4-BE49-F238E27FC236}">
                <a16:creationId xmlns:a16="http://schemas.microsoft.com/office/drawing/2014/main" id="{54CDDE17-DF3F-40D5-871E-CE9A82239329}"/>
              </a:ext>
            </a:extLst>
          </p:cNvPr>
          <p:cNvSpPr/>
          <p:nvPr/>
        </p:nvSpPr>
        <p:spPr>
          <a:xfrm>
            <a:off x="10184735" y="-205074"/>
            <a:ext cx="2007265" cy="70630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Z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C03336-71B6-41EA-A736-AA9C459AC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05" y="4583096"/>
            <a:ext cx="1896225" cy="1410317"/>
          </a:xfrm>
          <a:prstGeom prst="rect">
            <a:avLst/>
          </a:prstGeom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E5C82E-DCBB-4FD8-A114-7BF76A260F39}"/>
              </a:ext>
            </a:extLst>
          </p:cNvPr>
          <p:cNvSpPr txBox="1"/>
          <p:nvPr/>
        </p:nvSpPr>
        <p:spPr>
          <a:xfrm>
            <a:off x="5351673" y="984651"/>
            <a:ext cx="7114163" cy="3631763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9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>
                <a:solidFill>
                  <a:schemeClr val="tx2">
                    <a:lumMod val="40000"/>
                    <a:lumOff val="60000"/>
                  </a:schemeClr>
                </a:solidFill>
              </a:rPr>
              <a:t>Digital Radio Mondiale</a:t>
            </a:r>
          </a:p>
          <a:p>
            <a:pPr algn="ctr">
              <a:defRPr/>
            </a:pPr>
            <a:r>
              <a:rPr lang="en-GB" sz="3200" b="1">
                <a:solidFill>
                  <a:schemeClr val="tx2">
                    <a:lumMod val="40000"/>
                    <a:lumOff val="60000"/>
                  </a:schemeClr>
                </a:solidFill>
              </a:rPr>
              <a:t>South Africa</a:t>
            </a:r>
          </a:p>
          <a:p>
            <a:pPr algn="ctr">
              <a:defRPr/>
            </a:pPr>
            <a:endParaRPr lang="en-GB" sz="3200" b="1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en-ZA" b="1">
                <a:solidFill>
                  <a:schemeClr val="tx2">
                    <a:lumMod val="40000"/>
                    <a:lumOff val="60000"/>
                  </a:schemeClr>
                </a:solidFill>
              </a:rPr>
              <a:t>ORAL REPRESENTATION ON THE 2</a:t>
            </a:r>
            <a:r>
              <a:rPr lang="en-ZA" b="1" baseline="30000">
                <a:solidFill>
                  <a:schemeClr val="tx2">
                    <a:lumMod val="40000"/>
                    <a:lumOff val="60000"/>
                  </a:schemeClr>
                </a:solidFill>
              </a:rPr>
              <a:t>nd</a:t>
            </a:r>
            <a:r>
              <a:rPr lang="en-ZA" b="1">
                <a:solidFill>
                  <a:schemeClr val="tx2">
                    <a:lumMod val="40000"/>
                    <a:lumOff val="60000"/>
                  </a:schemeClr>
                </a:solidFill>
              </a:rPr>
              <a:t> DRAFT </a:t>
            </a:r>
            <a:br>
              <a:rPr lang="en-ZA" b="1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ZA" b="1">
                <a:solidFill>
                  <a:schemeClr val="tx2">
                    <a:lumMod val="40000"/>
                    <a:lumOff val="60000"/>
                  </a:schemeClr>
                </a:solidFill>
              </a:rPr>
              <a:t>NATIONAL RADIO FREQUENCY </a:t>
            </a:r>
            <a:br>
              <a:rPr lang="en-ZA" b="1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ZA" b="1">
                <a:solidFill>
                  <a:schemeClr val="tx2">
                    <a:lumMod val="40000"/>
                    <a:lumOff val="60000"/>
                  </a:schemeClr>
                </a:solidFill>
              </a:rPr>
              <a:t>PLAN (NRFP-2025)</a:t>
            </a:r>
            <a:endParaRPr lang="de-DE" sz="3200" b="1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en-GB" sz="3200" b="1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en-GB" sz="4800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262E4-FD51-6F3F-7DA2-692442BDE669}"/>
              </a:ext>
            </a:extLst>
          </p:cNvPr>
          <p:cNvSpPr txBox="1"/>
          <p:nvPr/>
        </p:nvSpPr>
        <p:spPr>
          <a:xfrm>
            <a:off x="9411445" y="6432297"/>
            <a:ext cx="3132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tx2">
                    <a:lumMod val="40000"/>
                    <a:lumOff val="60000"/>
                  </a:schemeClr>
                </a:solidFill>
              </a:rPr>
              <a:t>16 JANUARY 2026</a:t>
            </a:r>
            <a:endParaRPr lang="en-ZA" sz="1800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/>
          <p:cNvSpPr txBox="1">
            <a:spLocks/>
          </p:cNvSpPr>
          <p:nvPr/>
        </p:nvSpPr>
        <p:spPr bwMode="auto">
          <a:xfrm>
            <a:off x="2943225" y="4211639"/>
            <a:ext cx="64008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GB" alt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932344"/>
            <a:ext cx="9144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25"/>
              </a:lnSpc>
              <a:defRPr/>
            </a:pPr>
            <a:r>
              <a:rPr lang="en-AU" sz="2800" b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9398D">
                    <a:alpha val="95000"/>
                  </a:srgbClr>
                </a:solidFill>
                <a:ea typeface="ＭＳ Ｐゴシック" pitchFamily="-107" charset="-128"/>
                <a:cs typeface="Arial" panose="020B0604020202020204" pitchFamily="34" charset="0"/>
              </a:rPr>
              <a:t>All you need to know about DRM Digital Radio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88459" y="1724412"/>
            <a:ext cx="5625397" cy="467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214" tIns="57607" rIns="115214" bIns="5760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AU" altLang="en-US" sz="3000" b="1">
                <a:solidFill>
                  <a:srgbClr val="09398D"/>
                </a:solidFill>
              </a:rPr>
              <a:t> DRM</a:t>
            </a:r>
            <a:r>
              <a:rPr lang="en-AU" altLang="en-US" sz="3000" b="1">
                <a:solidFill>
                  <a:srgbClr val="E0001B"/>
                </a:solidFill>
              </a:rPr>
              <a:t> </a:t>
            </a:r>
            <a:r>
              <a:rPr lang="en-AU" altLang="en-US" sz="3000">
                <a:solidFill>
                  <a:srgbClr val="C00000"/>
                </a:solidFill>
              </a:rPr>
              <a:t>Handbook</a:t>
            </a:r>
            <a:br>
              <a:rPr lang="en-AU" altLang="en-US" sz="3000">
                <a:solidFill>
                  <a:srgbClr val="C00000"/>
                </a:solidFill>
              </a:rPr>
            </a:br>
            <a:r>
              <a:rPr lang="en-AU" altLang="en-US" sz="2400">
                <a:solidFill>
                  <a:srgbClr val="C00000"/>
                </a:solidFill>
              </a:rPr>
              <a:t>Version 5</a:t>
            </a:r>
            <a:br>
              <a:rPr lang="en-AU" altLang="en-US" sz="2400">
                <a:solidFill>
                  <a:srgbClr val="C00000"/>
                </a:solidFill>
              </a:rPr>
            </a:br>
            <a:br>
              <a:rPr lang="en-AU" altLang="en-US" sz="2000"/>
            </a:br>
            <a:r>
              <a:rPr lang="en-AU" altLang="en-US" sz="3000">
                <a:solidFill>
                  <a:schemeClr val="tx2"/>
                </a:solidFill>
              </a:rPr>
              <a:t>         </a:t>
            </a:r>
            <a:r>
              <a:rPr lang="en-AU" altLang="en-US" sz="2400">
                <a:solidFill>
                  <a:schemeClr val="bg1"/>
                </a:solidFill>
              </a:rPr>
              <a:t>Free download from:</a:t>
            </a:r>
            <a:br>
              <a:rPr lang="en-AU" altLang="en-US" sz="2400">
                <a:solidFill>
                  <a:schemeClr val="bg1"/>
                </a:solidFill>
              </a:rPr>
            </a:br>
            <a:r>
              <a:rPr lang="en-AU" altLang="en-US" sz="2400">
                <a:solidFill>
                  <a:srgbClr val="C00000"/>
                </a:solidFill>
              </a:rPr>
              <a:t>handbook.drm.org</a:t>
            </a:r>
          </a:p>
          <a:p>
            <a:pPr algn="r" eaLnBrk="1" hangingPunct="1"/>
            <a:endParaRPr lang="en-AU" altLang="en-US" sz="2400">
              <a:solidFill>
                <a:srgbClr val="C00000"/>
              </a:solidFill>
            </a:endParaRPr>
          </a:p>
          <a:p>
            <a:pPr algn="r" eaLnBrk="1" hangingPunct="1"/>
            <a:endParaRPr lang="en-AU" altLang="en-US" sz="2400">
              <a:solidFill>
                <a:srgbClr val="C00000"/>
              </a:solidFill>
            </a:endParaRPr>
          </a:p>
          <a:p>
            <a:pPr algn="r" eaLnBrk="1" hangingPunct="1"/>
            <a:endParaRPr lang="en-AU" altLang="en-US" sz="2400">
              <a:solidFill>
                <a:srgbClr val="C00000"/>
              </a:solidFill>
            </a:endParaRPr>
          </a:p>
          <a:p>
            <a:pPr algn="r" eaLnBrk="1" hangingPunct="1"/>
            <a:endParaRPr lang="en-AU" altLang="en-US" sz="2400">
              <a:solidFill>
                <a:srgbClr val="C00000"/>
              </a:solidFill>
            </a:endParaRPr>
          </a:p>
          <a:p>
            <a:pPr algn="r" eaLnBrk="1" hangingPunct="1"/>
            <a:r>
              <a:rPr lang="en-AU" altLang="en-US" sz="2400">
                <a:solidFill>
                  <a:schemeClr val="bg1"/>
                </a:solidFill>
              </a:rPr>
              <a:t>All DRM Information at your fingertips:</a:t>
            </a:r>
            <a:br>
              <a:rPr lang="en-AU" altLang="en-US" sz="2400">
                <a:solidFill>
                  <a:schemeClr val="bg1"/>
                </a:solidFill>
              </a:rPr>
            </a:br>
            <a:r>
              <a:rPr lang="en-AU" altLang="en-US" sz="2400">
                <a:solidFill>
                  <a:srgbClr val="C00000"/>
                </a:solidFill>
              </a:rPr>
              <a:t>pocket.drm.org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ADE4C-C153-4BA9-BF6E-1CC71FE34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901" y="1590674"/>
            <a:ext cx="3469099" cy="467289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615B612-C438-46A1-AC01-89A7C1939C89}"/>
              </a:ext>
            </a:extLst>
          </p:cNvPr>
          <p:cNvCxnSpPr>
            <a:cxnSpLocks/>
          </p:cNvCxnSpPr>
          <p:nvPr/>
        </p:nvCxnSpPr>
        <p:spPr>
          <a:xfrm>
            <a:off x="1193260" y="5071354"/>
            <a:ext cx="5201055" cy="45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1EA9-4C16-4558-A482-8315277D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990"/>
            <a:ext cx="12191999" cy="724530"/>
          </a:xfrm>
        </p:spPr>
        <p:txBody>
          <a:bodyPr>
            <a:normAutofit/>
          </a:bodyPr>
          <a:lstStyle/>
          <a:p>
            <a:r>
              <a:rPr lang="en-ZA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714A-F478-4DE3-855D-D0F3BC9D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69" y="1566487"/>
            <a:ext cx="10919676" cy="5036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DRM consortium welcomes the work ICASA has done on the second draft of the </a:t>
            </a:r>
            <a:r>
              <a:rPr lang="en-ZA" sz="2000" dirty="0"/>
              <a:t>National Radio Frequency Plan (NRFP-2025)</a:t>
            </a:r>
            <a:endParaRPr lang="en-ZA" sz="2000" dirty="0">
              <a:cs typeface="Arial"/>
            </a:endParaRPr>
          </a:p>
          <a:p>
            <a:pPr lvl="0"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The DRM Consortium thanks the regulator for incorporating the majority of its comments from the first draft NRFP-2025. </a:t>
            </a:r>
            <a:endParaRPr lang="en-ZA" sz="2000" dirty="0">
              <a:cs typeface="Arial"/>
            </a:endParaRPr>
          </a:p>
          <a:p>
            <a:pPr lvl="0"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We would like to highlight the salient points from our written submission on the second draft of the NRFP-2025.</a:t>
            </a:r>
            <a:endParaRPr lang="en-ZA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24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1EA9-4C16-4558-A482-8315277D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0991"/>
            <a:ext cx="12191999" cy="7245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800" b="1">
                <a:solidFill>
                  <a:srgbClr val="09398D"/>
                </a:solidFill>
              </a:rPr>
              <a:t>Who are we?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7916DC7-D06D-98DB-FBA5-8CA32096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02" y="1365521"/>
            <a:ext cx="11341407" cy="504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1F497D"/>
                </a:solidFill>
                <a:latin typeface="Arial"/>
                <a:ea typeface="MS PGothic"/>
                <a:cs typeface="Arial"/>
              </a:rPr>
              <a:t>Founded in 1998</a:t>
            </a:r>
            <a:br>
              <a:rPr lang="en-US" altLang="en-US" sz="2000" b="1" dirty="0"/>
            </a:br>
            <a:r>
              <a:rPr lang="en-US" altLang="en-US" sz="2000" dirty="0">
                <a:solidFill>
                  <a:srgbClr val="09398D"/>
                </a:solidFill>
                <a:latin typeface="+mn-lt"/>
                <a:ea typeface="+mn-ea"/>
              </a:rPr>
              <a:t>by international </a:t>
            </a:r>
            <a:r>
              <a:rPr lang="en-US" altLang="en-US" sz="2000" dirty="0" err="1">
                <a:solidFill>
                  <a:srgbClr val="09398D"/>
                </a:solidFill>
                <a:latin typeface="+mn-lt"/>
                <a:ea typeface="+mn-ea"/>
              </a:rPr>
              <a:t>organisations</a:t>
            </a:r>
            <a:r>
              <a:rPr lang="en-US" altLang="en-US" sz="2000" dirty="0">
                <a:solidFill>
                  <a:srgbClr val="09398D"/>
                </a:solidFill>
                <a:latin typeface="+mn-lt"/>
                <a:ea typeface="+mn-ea"/>
              </a:rPr>
              <a:t> to promote </a:t>
            </a:r>
            <a:br>
              <a:rPr lang="en-US" altLang="en-US" sz="2000" dirty="0">
                <a:latin typeface="+mn-lt"/>
                <a:ea typeface="+mn-ea"/>
              </a:rPr>
            </a:br>
            <a:r>
              <a:rPr lang="en-US" altLang="en-US" sz="2000" dirty="0">
                <a:solidFill>
                  <a:srgbClr val="09398D"/>
                </a:solidFill>
                <a:latin typeface="+mn-lt"/>
                <a:ea typeface="+mn-ea"/>
              </a:rPr>
              <a:t>the adoption of the DRM standard worldwide</a:t>
            </a:r>
          </a:p>
          <a:p>
            <a:pPr marL="285750" lvl="1" indent="-28575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1F497D"/>
                </a:solidFill>
                <a:latin typeface="Arial"/>
                <a:ea typeface="MS PGothic"/>
                <a:cs typeface="Arial"/>
              </a:rPr>
              <a:t>Not-for-profit </a:t>
            </a:r>
            <a:r>
              <a:rPr lang="en-US" altLang="en-US" sz="2000" b="1" dirty="0" err="1">
                <a:solidFill>
                  <a:srgbClr val="1F497D"/>
                </a:solidFill>
                <a:latin typeface="Arial"/>
                <a:ea typeface="MS PGothic"/>
                <a:cs typeface="Arial"/>
              </a:rPr>
              <a:t>organisation</a:t>
            </a:r>
            <a:endParaRPr lang="en-GB" altLang="en-US" sz="2000" b="1" dirty="0" err="1">
              <a:solidFill>
                <a:srgbClr val="1F497D"/>
              </a:solidFill>
              <a:latin typeface="Arial"/>
              <a:ea typeface="MS PGothic"/>
              <a:cs typeface="Arial"/>
            </a:endParaRPr>
          </a:p>
          <a:p>
            <a:pPr marL="285750" lvl="1" indent="-28575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rgbClr val="1F497D"/>
                </a:solidFill>
                <a:latin typeface="Arial"/>
                <a:ea typeface="MS PGothic"/>
                <a:cs typeface="Arial"/>
              </a:rPr>
              <a:t>Around 100 international members</a:t>
            </a:r>
            <a:br>
              <a:rPr lang="en-GB" altLang="en-US" sz="2000" b="1" dirty="0"/>
            </a:br>
            <a:r>
              <a:rPr lang="en-GB" altLang="en-US" sz="2000" dirty="0">
                <a:solidFill>
                  <a:srgbClr val="09398D"/>
                </a:solidFill>
                <a:latin typeface="+mn-lt"/>
                <a:ea typeface="+mn-ea"/>
              </a:rPr>
              <a:t>Broadcasters, manufacturers, network operators,</a:t>
            </a:r>
            <a:br>
              <a:rPr lang="en-GB" altLang="en-US" sz="2000" dirty="0">
                <a:latin typeface="+mn-lt"/>
                <a:ea typeface="+mn-ea"/>
              </a:rPr>
            </a:br>
            <a:r>
              <a:rPr lang="en-GB" altLang="en-US" sz="2000" dirty="0">
                <a:solidFill>
                  <a:srgbClr val="09398D"/>
                </a:solidFill>
                <a:latin typeface="+mn-lt"/>
                <a:ea typeface="+mn-ea"/>
              </a:rPr>
              <a:t>regulators, research institutes, etc…</a:t>
            </a:r>
            <a:endParaRPr lang="en-GB" altLang="en-US" sz="2000" dirty="0">
              <a:solidFill>
                <a:srgbClr val="09398D"/>
              </a:solidFill>
              <a:latin typeface="+mn-lt"/>
              <a:ea typeface="+mn-ea"/>
              <a:cs typeface="Arial"/>
            </a:endParaRPr>
          </a:p>
          <a:p>
            <a:pPr marL="285750" lvl="1" indent="-28575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rgbClr val="1F497D"/>
                </a:solidFill>
                <a:latin typeface="Arial"/>
                <a:ea typeface="MS PGothic"/>
                <a:cs typeface="Arial"/>
              </a:rPr>
              <a:t>Experts and technologists</a:t>
            </a:r>
            <a:br>
              <a:rPr lang="en-GB" altLang="en-US" sz="2000" b="1" dirty="0"/>
            </a:br>
            <a:r>
              <a:rPr lang="en-GB" altLang="en-US" sz="2000" dirty="0">
                <a:solidFill>
                  <a:srgbClr val="09398D"/>
                </a:solidFill>
                <a:latin typeface="+mn-lt"/>
                <a:ea typeface="+mn-ea"/>
              </a:rPr>
              <a:t>Ready to give expert and  objective advice on the technology </a:t>
            </a:r>
            <a:endParaRPr lang="en-GB" altLang="en-US" sz="2000" dirty="0">
              <a:solidFill>
                <a:srgbClr val="09398D"/>
              </a:solidFill>
              <a:latin typeface="+mn-lt"/>
              <a:ea typeface="+mn-ea"/>
              <a:cs typeface="Arial"/>
            </a:endParaRPr>
          </a:p>
          <a:p>
            <a:pPr marL="285750" lvl="1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rgbClr val="1F497D"/>
                </a:solidFill>
                <a:latin typeface="Arial"/>
                <a:ea typeface="MS PGothic"/>
                <a:cs typeface="Arial"/>
              </a:rPr>
              <a:t>Open to all </a:t>
            </a:r>
          </a:p>
          <a:p>
            <a:pPr marL="353695" lvl="1" indent="-264795">
              <a:defRPr/>
            </a:pPr>
            <a:r>
              <a:rPr lang="en-GB" altLang="en-US" sz="20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   </a:t>
            </a:r>
            <a:r>
              <a:rPr lang="en-GB" altLang="en-US" sz="2000" dirty="0">
                <a:solidFill>
                  <a:srgbClr val="09398D"/>
                </a:solidFill>
                <a:latin typeface="+mn-lt"/>
                <a:ea typeface="+mn-ea"/>
              </a:rPr>
              <a:t>Companies, organisations, associations and individuals can </a:t>
            </a:r>
            <a:br>
              <a:rPr lang="en-GB" altLang="en-US" sz="2000" dirty="0">
                <a:latin typeface="+mn-lt"/>
                <a:ea typeface="+mn-ea"/>
              </a:rPr>
            </a:br>
            <a:r>
              <a:rPr lang="en-GB" altLang="en-US" sz="2000" dirty="0">
                <a:solidFill>
                  <a:srgbClr val="09398D"/>
                </a:solidFill>
                <a:latin typeface="+mn-lt"/>
                <a:ea typeface="+mn-ea"/>
              </a:rPr>
              <a:t>join at any time. </a:t>
            </a:r>
            <a:r>
              <a:rPr lang="en-GB" altLang="en-US" sz="2000" b="1" dirty="0">
                <a:solidFill>
                  <a:srgbClr val="09398D"/>
                </a:solidFill>
                <a:latin typeface="+mn-lt"/>
                <a:ea typeface="+mn-ea"/>
                <a:cs typeface="Arial"/>
              </a:rPr>
              <a:t> </a:t>
            </a:r>
            <a:endParaRPr lang="en-GB" altLang="en-US" sz="2000" dirty="0">
              <a:solidFill>
                <a:srgbClr val="09398D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06C79-E49B-93D6-4420-8647C80ED661}"/>
              </a:ext>
            </a:extLst>
          </p:cNvPr>
          <p:cNvSpPr/>
          <p:nvPr/>
        </p:nvSpPr>
        <p:spPr>
          <a:xfrm>
            <a:off x="6882580" y="1469341"/>
            <a:ext cx="5043950" cy="221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ZA" sz="1100" b="1">
                <a:solidFill>
                  <a:srgbClr val="FFFFFF"/>
                </a:solidFill>
              </a:rPr>
              <a:t>SA GROUP OBJECTIVES</a:t>
            </a:r>
          </a:p>
          <a:p>
            <a:pPr>
              <a:lnSpc>
                <a:spcPct val="150000"/>
              </a:lnSpc>
            </a:pPr>
            <a:r>
              <a:rPr lang="en-ZA" sz="1100" b="1">
                <a:solidFill>
                  <a:srgbClr val="FFFFFF"/>
                </a:solidFill>
              </a:rPr>
              <a:t>Advocate </a:t>
            </a:r>
            <a:r>
              <a:rPr lang="en-ZA" sz="1100">
                <a:solidFill>
                  <a:srgbClr val="FFFFFF"/>
                </a:solidFill>
              </a:rPr>
              <a:t>the use of DRM as the preferred standard for digital sound broadcasting in South Africa</a:t>
            </a:r>
          </a:p>
          <a:p>
            <a:pPr>
              <a:lnSpc>
                <a:spcPct val="150000"/>
              </a:lnSpc>
            </a:pPr>
            <a:r>
              <a:rPr lang="en-ZA" sz="1100">
                <a:solidFill>
                  <a:srgbClr val="FFFFFF"/>
                </a:solidFill>
              </a:rPr>
              <a:t>Create </a:t>
            </a:r>
            <a:r>
              <a:rPr lang="en-ZA" sz="1100" b="1">
                <a:solidFill>
                  <a:srgbClr val="FFFFFF"/>
                </a:solidFill>
              </a:rPr>
              <a:t>Awareness </a:t>
            </a:r>
            <a:r>
              <a:rPr lang="en-ZA" sz="1100">
                <a:solidFill>
                  <a:srgbClr val="FFFFFF"/>
                </a:solidFill>
              </a:rPr>
              <a:t>of DRM with the general public, stakeholders, suppliers, manufacturers, retailers and all government entities</a:t>
            </a:r>
          </a:p>
          <a:p>
            <a:pPr>
              <a:lnSpc>
                <a:spcPct val="150000"/>
              </a:lnSpc>
            </a:pPr>
            <a:r>
              <a:rPr lang="en-ZA" sz="1100" b="1">
                <a:solidFill>
                  <a:srgbClr val="FFFFFF"/>
                </a:solidFill>
              </a:rPr>
              <a:t>Influence </a:t>
            </a:r>
            <a:r>
              <a:rPr lang="en-ZA" sz="1100">
                <a:solidFill>
                  <a:srgbClr val="FFFFFF"/>
                </a:solidFill>
              </a:rPr>
              <a:t>industry and stakeholders on the use of DRM</a:t>
            </a:r>
          </a:p>
          <a:p>
            <a:pPr>
              <a:lnSpc>
                <a:spcPct val="150000"/>
              </a:lnSpc>
            </a:pPr>
            <a:r>
              <a:rPr lang="en-ZA" sz="1100">
                <a:solidFill>
                  <a:srgbClr val="FFFFFF"/>
                </a:solidFill>
              </a:rPr>
              <a:t>Be the credible </a:t>
            </a:r>
            <a:r>
              <a:rPr lang="en-ZA" sz="1100" b="1">
                <a:solidFill>
                  <a:srgbClr val="FFFFFF"/>
                </a:solidFill>
              </a:rPr>
              <a:t>Authority </a:t>
            </a:r>
            <a:r>
              <a:rPr lang="en-ZA" sz="1100">
                <a:solidFill>
                  <a:srgbClr val="FFFFFF"/>
                </a:solidFill>
              </a:rPr>
              <a:t>on the DRM standard in South Africa (the knowledge hub for everything DRM related)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6B6C4-BF52-BC6F-ED90-88E351864F34}"/>
              </a:ext>
            </a:extLst>
          </p:cNvPr>
          <p:cNvSpPr/>
          <p:nvPr/>
        </p:nvSpPr>
        <p:spPr>
          <a:xfrm>
            <a:off x="8957187" y="4869408"/>
            <a:ext cx="2875833" cy="1347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en-US" sz="1600">
                <a:solidFill>
                  <a:srgbClr val="FFFFFF"/>
                </a:solidFill>
              </a:rPr>
              <a:t>For joining the DRM group, write to:  </a:t>
            </a:r>
            <a:r>
              <a:rPr lang="en-GB" altLang="en-US" sz="1600" dirty="0">
                <a:solidFill>
                  <a:srgbClr val="FFFFFF"/>
                </a:solidFill>
              </a:rPr>
              <a:t>projectoffice@drm.org </a:t>
            </a:r>
          </a:p>
        </p:txBody>
      </p:sp>
    </p:spTree>
    <p:extLst>
      <p:ext uri="{BB962C8B-B14F-4D97-AF65-F5344CB8AC3E}">
        <p14:creationId xmlns:p14="http://schemas.microsoft.com/office/powerpoint/2010/main" val="143427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1EA9-4C16-4558-A482-8315277D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990"/>
            <a:ext cx="12191999" cy="724530"/>
          </a:xfrm>
        </p:spPr>
        <p:txBody>
          <a:bodyPr>
            <a:normAutofit/>
          </a:bodyPr>
          <a:lstStyle/>
          <a:p>
            <a:r>
              <a:rPr lang="en-US"/>
              <a:t>DRM Terminology – One Standard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714A-F478-4DE3-855D-D0F3BC9D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05" y="1463842"/>
            <a:ext cx="11067160" cy="503648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A" sz="2000"/>
              <a:t>DRM is a single ITU-R standard with DRM30 and DRM+ being operational modes</a:t>
            </a:r>
          </a:p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A" sz="2000"/>
              <a:t>DRM30 for LW / MW / SW (&lt;30 MHz) bands and DRM+ for VHF bands (incl. FM)</a:t>
            </a:r>
          </a:p>
          <a:p>
            <a:pPr lvl="0"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A" sz="2000"/>
              <a:t>We acknowledge the use of these terms by ICASA in a practical spectrum planning context.</a:t>
            </a:r>
          </a:p>
          <a:p>
            <a:pPr lvl="0"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A" sz="2000"/>
              <a:t>We respectfully request the regulator to clearly differentiate between the unified standard and operational modes in the final NRFP-2025.</a:t>
            </a:r>
          </a:p>
          <a:p>
            <a:pPr marL="0" lvl="0" indent="0">
              <a:lnSpc>
                <a:spcPct val="150000"/>
              </a:lnSpc>
              <a:spcAft>
                <a:spcPct val="15000"/>
              </a:spcAft>
              <a:buNone/>
            </a:pPr>
            <a:endParaRPr lang="en-ZA" sz="2000"/>
          </a:p>
          <a:p>
            <a:pPr algn="l"/>
            <a:endParaRPr lang="en-ZA" sz="2000"/>
          </a:p>
        </p:txBody>
      </p:sp>
    </p:spTree>
    <p:extLst>
      <p:ext uri="{BB962C8B-B14F-4D97-AF65-F5344CB8AC3E}">
        <p14:creationId xmlns:p14="http://schemas.microsoft.com/office/powerpoint/2010/main" val="40889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1EA9-4C16-4558-A482-8315277D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990"/>
            <a:ext cx="12191999" cy="724530"/>
          </a:xfrm>
        </p:spPr>
        <p:txBody>
          <a:bodyPr>
            <a:normAutofit/>
          </a:bodyPr>
          <a:lstStyle/>
          <a:p>
            <a:r>
              <a:rPr lang="en-US" dirty="0"/>
              <a:t>The Use of Long Wave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714A-F478-4DE3-855D-D0F3BC9D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538" y="1473675"/>
            <a:ext cx="11067160" cy="5036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/>
              <a:t>We acknowledge the reasons ICASA may have for not including DRM as an application in the LW frequency bands;</a:t>
            </a:r>
          </a:p>
          <a:p>
            <a:pPr lvl="1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800" i="1"/>
              <a:t>Global decline in LW broadcasting usage &amp; </a:t>
            </a:r>
            <a:endParaRPr lang="en-US" sz="1800" i="1">
              <a:cs typeface="Arial"/>
            </a:endParaRPr>
          </a:p>
          <a:p>
            <a:pPr lvl="1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800" i="1"/>
              <a:t>High infrastructure costs</a:t>
            </a:r>
            <a:endParaRPr lang="en-US" sz="1800" i="1">
              <a:cs typeface="Arial"/>
            </a:endParaRPr>
          </a:p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/>
              <a:t>The propagation characteristics of LW, particularly over sea – ideal for future maritime automated weather warnings, NAVDAT messaging &amp; transmission of graphics such as sea-state charts. </a:t>
            </a:r>
            <a:endParaRPr lang="en-US" sz="2000">
              <a:cs typeface="Arial"/>
            </a:endParaRPr>
          </a:p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/>
              <a:t>We respectfully request ICASA to include DRM as a recognized application in the </a:t>
            </a:r>
            <a:br>
              <a:rPr lang="en-US" sz="2000"/>
            </a:br>
            <a:r>
              <a:rPr lang="en-US" sz="2000"/>
              <a:t>LW broadcast bands to enable such services in future.</a:t>
            </a:r>
            <a:endParaRPr lang="en-ZA" sz="2000"/>
          </a:p>
          <a:p>
            <a:pPr lvl="0"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ZA" sz="2000"/>
          </a:p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ZA" sz="2000"/>
          </a:p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ZA" sz="2000"/>
          </a:p>
          <a:p>
            <a:pPr algn="l"/>
            <a:endParaRPr lang="en-ZA" sz="2000"/>
          </a:p>
        </p:txBody>
      </p:sp>
    </p:spTree>
    <p:extLst>
      <p:ext uri="{BB962C8B-B14F-4D97-AF65-F5344CB8AC3E}">
        <p14:creationId xmlns:p14="http://schemas.microsoft.com/office/powerpoint/2010/main" val="406100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1EA9-4C16-4558-A482-8315277D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990"/>
            <a:ext cx="12191999" cy="724530"/>
          </a:xfrm>
        </p:spPr>
        <p:txBody>
          <a:bodyPr>
            <a:normAutofit/>
          </a:bodyPr>
          <a:lstStyle/>
          <a:p>
            <a:r>
              <a:rPr lang="en-ZA"/>
              <a:t>VHF Band III – Forward Looking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714A-F478-4DE3-855D-D0F3BC9D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538" y="1473675"/>
            <a:ext cx="11067160" cy="51237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We welcome the proposed study to identify the highest value uses and develop RFSAP</a:t>
            </a:r>
            <a:endParaRPr lang="en-ZA" sz="2000" dirty="0">
              <a:cs typeface="Arial"/>
            </a:endParaRPr>
          </a:p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Whilst DAB+ has been allocated 214-240 MHz, DRM + can work across VHF band III</a:t>
            </a:r>
            <a:endParaRPr lang="en-ZA" sz="2000" dirty="0">
              <a:cs typeface="Arial"/>
            </a:endParaRPr>
          </a:p>
          <a:p>
            <a:pPr>
              <a:lnSpc>
                <a:spcPct val="150000"/>
              </a:lnSpc>
              <a:spcAft>
                <a:spcPct val="15000"/>
              </a:spcAft>
              <a:buFont typeface="Arial" panose="05000000000000000000" pitchFamily="2" charset="2"/>
              <a:buChar char="•"/>
            </a:pPr>
            <a:r>
              <a:rPr lang="en-ZA" sz="2000" dirty="0"/>
              <a:t>Both DAB and DRM are recognised by ITU. We therefore respectfully request that DRM be included in this band. Equipment exists for transmitting and receiving DRM in</a:t>
            </a:r>
            <a:endParaRPr lang="en-ZA" sz="2000" dirty="0">
              <a:cs typeface="Arial"/>
            </a:endParaRPr>
          </a:p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This will ensure the NRFP-2025 is future proofed.</a:t>
            </a:r>
            <a:endParaRPr lang="en-ZA" sz="2000" dirty="0">
              <a:cs typeface="Arial"/>
            </a:endParaRPr>
          </a:p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We once again confirm our offer to assist with DRM technical expertise, regulatory input and information on trails &amp; case studies in other member territories.</a:t>
            </a:r>
            <a:endParaRPr lang="en-ZA" sz="2000" dirty="0">
              <a:cs typeface="Arial"/>
            </a:endParaRPr>
          </a:p>
          <a:p>
            <a:pPr>
              <a:lnSpc>
                <a:spcPct val="15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ZA" sz="2000">
              <a:cs typeface="Arial"/>
            </a:endParaRPr>
          </a:p>
          <a:p>
            <a:pPr algn="l">
              <a:buFont typeface="Arial" panose="05000000000000000000" pitchFamily="2" charset="2"/>
              <a:buChar char="•"/>
            </a:pPr>
            <a:endParaRPr lang="en-ZA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8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1EA9-4C16-4558-A482-8315277D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990"/>
            <a:ext cx="12191999" cy="724530"/>
          </a:xfrm>
        </p:spPr>
        <p:txBody>
          <a:bodyPr>
            <a:normAutofit/>
          </a:bodyPr>
          <a:lstStyle/>
          <a:p>
            <a:r>
              <a:rPr lang="en-US"/>
              <a:t>CONCLUSION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714A-F478-4DE3-855D-D0F3BC9D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25" y="1473675"/>
            <a:ext cx="11067160" cy="5123770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en-US" sz="2000"/>
              <a:t>Thank you for allowing us to participate in this important process.</a:t>
            </a:r>
          </a:p>
          <a:p>
            <a:pPr algn="l">
              <a:lnSpc>
                <a:spcPct val="200000"/>
              </a:lnSpc>
            </a:pPr>
            <a:r>
              <a:rPr lang="en-US" sz="2000"/>
              <a:t>We remain committed in supporting the regulator with DRM facts and expertise.</a:t>
            </a:r>
          </a:p>
          <a:p>
            <a:pPr marL="0" indent="0" algn="l">
              <a:buNone/>
            </a:pPr>
            <a:endParaRPr lang="en-ZA" sz="2000"/>
          </a:p>
        </p:txBody>
      </p:sp>
      <p:pic>
        <p:nvPicPr>
          <p:cNvPr id="19458" name="Picture 2" descr="https://www.polisci.wisc.edu/Uploads/Images/UPTA/thank_you_comment_graphic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11" y="3429000"/>
            <a:ext cx="4492694" cy="301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amp;#xA;&amp;#xA;Description automatically generated">
            <a:extLst>
              <a:ext uri="{FF2B5EF4-FFF2-40B4-BE49-F238E27FC236}">
                <a16:creationId xmlns:a16="http://schemas.microsoft.com/office/drawing/2014/main" id="{475970ED-5DBC-4ED6-88E6-98C3D931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58" y="4768201"/>
            <a:ext cx="2890205" cy="1625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406FC-21C3-4EB1-8B97-9C2E3363B3C6}"/>
              </a:ext>
            </a:extLst>
          </p:cNvPr>
          <p:cNvSpPr txBox="1"/>
          <p:nvPr/>
        </p:nvSpPr>
        <p:spPr>
          <a:xfrm>
            <a:off x="4474017" y="5074531"/>
            <a:ext cx="6270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Additional videos on DRM YouTube channel:</a:t>
            </a:r>
          </a:p>
          <a:p>
            <a:r>
              <a:rPr lang="en-GB" sz="2400"/>
              <a:t>youtube.drm.org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5666497-0DEA-46BC-A4E9-9EFB100B6E13}"/>
              </a:ext>
            </a:extLst>
          </p:cNvPr>
          <p:cNvSpPr txBox="1"/>
          <p:nvPr/>
        </p:nvSpPr>
        <p:spPr>
          <a:xfrm>
            <a:off x="4474017" y="3214408"/>
            <a:ext cx="4907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Watch the DRM Corporate Videos:</a:t>
            </a:r>
          </a:p>
          <a:p>
            <a:r>
              <a:rPr lang="en-GB" sz="2400"/>
              <a:t>videos.drm.org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FF2567E-AA3B-4B05-BF77-4363A69120C0}"/>
              </a:ext>
            </a:extLst>
          </p:cNvPr>
          <p:cNvSpPr txBox="1"/>
          <p:nvPr/>
        </p:nvSpPr>
        <p:spPr>
          <a:xfrm>
            <a:off x="90791" y="820011"/>
            <a:ext cx="1200393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DRM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GB" sz="2800" b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Smart Radio Benefitting All Listeners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DF8A7E-FE81-43A1-AD95-435E3F02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959" y="2736322"/>
            <a:ext cx="2890205" cy="1787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7456BE-02DA-EA9C-EBF7-EED1F57B2BF8}"/>
              </a:ext>
            </a:extLst>
          </p:cNvPr>
          <p:cNvSpPr txBox="1"/>
          <p:nvPr/>
        </p:nvSpPr>
        <p:spPr>
          <a:xfrm>
            <a:off x="3035414" y="1539696"/>
            <a:ext cx="5612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/>
              <a:t>To access information on specific DRM subjects</a:t>
            </a:r>
          </a:p>
          <a:p>
            <a:pPr algn="ctr"/>
            <a:r>
              <a:rPr lang="en-GB" sz="2000"/>
              <a:t>type in your browser: </a:t>
            </a:r>
          </a:p>
          <a:p>
            <a:pPr algn="ctr"/>
            <a:r>
              <a:rPr lang="en-GB" sz="2400" u="sng">
                <a:solidFill>
                  <a:schemeClr val="bg1">
                    <a:lumMod val="60000"/>
                    <a:lumOff val="40000"/>
                  </a:schemeClr>
                </a:solidFill>
              </a:rPr>
              <a:t>pocket.drm.org</a:t>
            </a:r>
          </a:p>
        </p:txBody>
      </p:sp>
    </p:spTree>
    <p:extLst>
      <p:ext uri="{BB962C8B-B14F-4D97-AF65-F5344CB8AC3E}">
        <p14:creationId xmlns:p14="http://schemas.microsoft.com/office/powerpoint/2010/main" val="17558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1902D83E-AAB4-48E2-AD98-8C93EF6A7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49" y="1726991"/>
            <a:ext cx="4588070" cy="25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925"/>
              </a:lnSpc>
            </a:pPr>
            <a:r>
              <a:rPr lang="en-AU" altLang="en-US" sz="1600">
                <a:solidFill>
                  <a:srgbClr val="09398D"/>
                </a:solidFill>
              </a:rPr>
              <a:t>For free monthly DRM updates </a:t>
            </a:r>
            <a:br>
              <a:rPr lang="en-AU" altLang="en-US" sz="1600">
                <a:solidFill>
                  <a:srgbClr val="09398D"/>
                </a:solidFill>
              </a:rPr>
            </a:br>
            <a:r>
              <a:rPr lang="en-AU" altLang="en-US" sz="1600">
                <a:solidFill>
                  <a:srgbClr val="09398D"/>
                </a:solidFill>
              </a:rPr>
              <a:t>visit and subscribe to</a:t>
            </a:r>
            <a:r>
              <a:rPr lang="en-AU" altLang="en-US" sz="1600" b="1">
                <a:solidFill>
                  <a:srgbClr val="09398D"/>
                </a:solidFill>
              </a:rPr>
              <a:t>: </a:t>
            </a:r>
            <a:br>
              <a:rPr lang="en-AU" altLang="en-US" sz="1600" b="1">
                <a:solidFill>
                  <a:srgbClr val="09398D"/>
                </a:solidFill>
              </a:rPr>
            </a:br>
            <a:r>
              <a:rPr lang="en-AU" altLang="en-US" sz="1600" b="1">
                <a:solidFill>
                  <a:srgbClr val="09398D"/>
                </a:solidFill>
              </a:rPr>
              <a:t>newsletter.drm.org </a:t>
            </a:r>
          </a:p>
          <a:p>
            <a:pPr eaLnBrk="1" hangingPunct="1">
              <a:lnSpc>
                <a:spcPts val="1925"/>
              </a:lnSpc>
            </a:pPr>
            <a:endParaRPr lang="en-AU" altLang="en-US" sz="1600">
              <a:solidFill>
                <a:srgbClr val="09398D"/>
              </a:solidFill>
            </a:endParaRPr>
          </a:p>
          <a:p>
            <a:pPr eaLnBrk="1" hangingPunct="1">
              <a:lnSpc>
                <a:spcPts val="1925"/>
              </a:lnSpc>
            </a:pPr>
            <a:r>
              <a:rPr lang="en-AU" altLang="en-US" sz="1600">
                <a:solidFill>
                  <a:srgbClr val="09398D"/>
                </a:solidFill>
              </a:rPr>
              <a:t>Dedicated India page</a:t>
            </a:r>
          </a:p>
          <a:p>
            <a:pPr eaLnBrk="1" hangingPunct="1">
              <a:lnSpc>
                <a:spcPts val="1925"/>
              </a:lnSpc>
            </a:pPr>
            <a:r>
              <a:rPr lang="en-AU" altLang="en-US" sz="1600" b="1">
                <a:solidFill>
                  <a:srgbClr val="09398D"/>
                </a:solidFill>
              </a:rPr>
              <a:t>india.drm.org</a:t>
            </a:r>
          </a:p>
          <a:p>
            <a:pPr eaLnBrk="1" hangingPunct="1">
              <a:lnSpc>
                <a:spcPts val="1925"/>
              </a:lnSpc>
            </a:pPr>
            <a:endParaRPr lang="en-AU" altLang="en-US" sz="1600">
              <a:solidFill>
                <a:srgbClr val="09398D"/>
              </a:solidFill>
            </a:endParaRPr>
          </a:p>
          <a:p>
            <a:pPr eaLnBrk="1" hangingPunct="1">
              <a:lnSpc>
                <a:spcPts val="1925"/>
              </a:lnSpc>
            </a:pPr>
            <a:r>
              <a:rPr lang="en-AU" altLang="en-US" sz="1600">
                <a:solidFill>
                  <a:srgbClr val="09398D"/>
                </a:solidFill>
              </a:rPr>
              <a:t>For any inquiries or comments, please write to: </a:t>
            </a:r>
            <a:br>
              <a:rPr lang="en-AU" altLang="en-US" sz="1600">
                <a:solidFill>
                  <a:srgbClr val="09398D"/>
                </a:solidFill>
              </a:rPr>
            </a:br>
            <a:r>
              <a:rPr lang="en-AU" altLang="en-US" sz="1600" b="1">
                <a:solidFill>
                  <a:srgbClr val="09398D"/>
                </a:solidFill>
              </a:rPr>
              <a:t>projectoffice@drm.org </a:t>
            </a:r>
            <a:endParaRPr lang="de-DE" altLang="en-US" sz="1600" b="1">
              <a:solidFill>
                <a:srgbClr val="09398D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C32B8E-D560-4BB0-87A3-955FA3C2FB5D}"/>
              </a:ext>
            </a:extLst>
          </p:cNvPr>
          <p:cNvGrpSpPr/>
          <p:nvPr/>
        </p:nvGrpSpPr>
        <p:grpSpPr>
          <a:xfrm>
            <a:off x="6741849" y="4293249"/>
            <a:ext cx="3362925" cy="486840"/>
            <a:chOff x="5038313" y="4862819"/>
            <a:chExt cx="3362925" cy="4868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E29228-BB69-4824-A20B-D2094959BE89}"/>
                </a:ext>
              </a:extLst>
            </p:cNvPr>
            <p:cNvSpPr txBox="1"/>
            <p:nvPr/>
          </p:nvSpPr>
          <p:spPr>
            <a:xfrm>
              <a:off x="5627722" y="4908540"/>
              <a:ext cx="27735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>
                  <a:solidFill>
                    <a:srgbClr val="09398D"/>
                  </a:solidFill>
                </a:rPr>
                <a:t>Follow: @drmdigitalradio 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643AD7-4C4B-4597-8157-89761395F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13" y="4862819"/>
              <a:ext cx="486840" cy="48684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F2B5BD6-37F0-4632-9C01-BC4FA58F8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72"/>
          <a:stretch/>
        </p:blipFill>
        <p:spPr>
          <a:xfrm>
            <a:off x="6741849" y="5014961"/>
            <a:ext cx="454909" cy="4868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8C21FA-E1E4-42E9-8D6A-96795F27468D}"/>
              </a:ext>
            </a:extLst>
          </p:cNvPr>
          <p:cNvSpPr txBox="1"/>
          <p:nvPr/>
        </p:nvSpPr>
        <p:spPr>
          <a:xfrm>
            <a:off x="7371849" y="5057920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9398D"/>
                </a:solidFill>
              </a:rPr>
              <a:t>Follow: @drmdigitalradio 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DA4CE256-4C9B-4CEE-BF22-1154B2E8C3E2}"/>
              </a:ext>
            </a:extLst>
          </p:cNvPr>
          <p:cNvSpPr txBox="1"/>
          <p:nvPr/>
        </p:nvSpPr>
        <p:spPr>
          <a:xfrm>
            <a:off x="90791" y="820011"/>
            <a:ext cx="1200393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DRM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GB" sz="2800" b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Smart Radio Benefitting All Listeners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52235-D5E5-4F53-8331-EBFA55105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931"/>
          <a:stretch/>
        </p:blipFill>
        <p:spPr>
          <a:xfrm>
            <a:off x="6741849" y="5684459"/>
            <a:ext cx="1260000" cy="776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0A6BB5-E1BB-45B0-8ED2-07BD7783222E}"/>
              </a:ext>
            </a:extLst>
          </p:cNvPr>
          <p:cNvSpPr txBox="1"/>
          <p:nvPr/>
        </p:nvSpPr>
        <p:spPr>
          <a:xfrm>
            <a:off x="9677795" y="5821947"/>
            <a:ext cx="1827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/>
              <a:t>youtube.drm.org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A29993-8429-471C-9845-CE0C797E5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189" y="5816638"/>
            <a:ext cx="1476000" cy="4479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73EE76-B1FB-4E8A-904A-07931350D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97" y="1795215"/>
            <a:ext cx="6271281" cy="466529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0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heme2 monday 6 April 1526">
  <a:themeElements>
    <a:clrScheme name="Custom 5">
      <a:dk1>
        <a:sysClr val="windowText" lastClr="000000"/>
      </a:dk1>
      <a:lt1>
        <a:srgbClr val="09398D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RM new theme 2021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 APRIL POWERPOINT TEMPLATE NEW HEADER.potx  -  Read-Only" id="{A317FB7B-CA7E-4517-BF88-8583A9914A4C}" vid="{AD01833D-7125-4E01-A095-7FAFE4340A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NEW HEADER, 20.04.21</Template>
  <TotalTime>0</TotalTime>
  <Words>684</Words>
  <Application>Microsoft Office PowerPoint</Application>
  <PresentationFormat>Widescreen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 Black</vt:lpstr>
      <vt:lpstr>Courier New</vt:lpstr>
      <vt:lpstr>Calibri</vt:lpstr>
      <vt:lpstr>Arial</vt:lpstr>
      <vt:lpstr>Wingdings</vt:lpstr>
      <vt:lpstr>Tahoma</vt:lpstr>
      <vt:lpstr>Theme2 monday 6 April 1526</vt:lpstr>
      <vt:lpstr>PowerPoint Presentation</vt:lpstr>
      <vt:lpstr>INTRODUCTION</vt:lpstr>
      <vt:lpstr>Who are we?</vt:lpstr>
      <vt:lpstr>DRM Terminology – One Standard</vt:lpstr>
      <vt:lpstr>The Use of Long Wave</vt:lpstr>
      <vt:lpstr>VHF Band III – Forward Looking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O.</dc:creator>
  <cp:lastModifiedBy>Joyce Malimavhi</cp:lastModifiedBy>
  <cp:revision>24</cp:revision>
  <dcterms:created xsi:type="dcterms:W3CDTF">2021-05-11T15:37:56Z</dcterms:created>
  <dcterms:modified xsi:type="dcterms:W3CDTF">2026-01-14T19:50:50Z</dcterms:modified>
</cp:coreProperties>
</file>