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5" r:id="rId1"/>
  </p:sldMasterIdLst>
  <p:notesMasterIdLst>
    <p:notesMasterId r:id="rId17"/>
  </p:notesMasterIdLst>
  <p:sldIdLst>
    <p:sldId id="256" r:id="rId2"/>
    <p:sldId id="276" r:id="rId3"/>
    <p:sldId id="257" r:id="rId4"/>
    <p:sldId id="261" r:id="rId5"/>
    <p:sldId id="277" r:id="rId6"/>
    <p:sldId id="288" r:id="rId7"/>
    <p:sldId id="289" r:id="rId8"/>
    <p:sldId id="279" r:id="rId9"/>
    <p:sldId id="280" r:id="rId10"/>
    <p:sldId id="286" r:id="rId11"/>
    <p:sldId id="287" r:id="rId12"/>
    <p:sldId id="292" r:id="rId13"/>
    <p:sldId id="291" r:id="rId14"/>
    <p:sldId id="285" r:id="rId15"/>
    <p:sldId id="260"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85A"/>
    <a:srgbClr val="FF8225"/>
    <a:srgbClr val="5DD5FF"/>
    <a:srgbClr val="00217E"/>
    <a:srgbClr val="600000"/>
    <a:srgbClr val="FF2549"/>
    <a:srgbClr val="FF0D97"/>
    <a:srgbClr val="0000CC"/>
    <a:srgbClr val="003635"/>
    <a:srgbClr val="9EFF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306" y="90"/>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_rels/data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svg"/><Relationship Id="rId1" Type="http://schemas.openxmlformats.org/officeDocument/2006/relationships/image" Target="../media/image7.png"/><Relationship Id="rId6" Type="http://schemas.openxmlformats.org/officeDocument/2006/relationships/hyperlink" Target="https://en.wikipedia.org/wiki/HTTPS" TargetMode="External"/><Relationship Id="rId5" Type="http://schemas.openxmlformats.org/officeDocument/2006/relationships/image" Target="../media/image9.jpe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dgm:fillClrLst>
    <dgm:linClrLst meth="repeat">
      <a:schemeClr val="lt1">
        <a:alpha val="0"/>
      </a:schemeClr>
    </dgm:linClrLst>
    <dgm:effectClrLst/>
    <dgm:txLinClrLst/>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F46B954-3823-4C5E-9B7B-B388A1B0FF6D}" type="doc">
      <dgm:prSet loTypeId="urn:microsoft.com/office/officeart/2005/8/layout/pyramid1" loCatId="pyramid" qsTypeId="urn:microsoft.com/office/officeart/2005/8/quickstyle/3d2" qsCatId="3D" csTypeId="urn:microsoft.com/office/officeart/2005/8/colors/accent1_2" csCatId="accent1" phldr="1"/>
      <dgm:spPr/>
    </dgm:pt>
    <dgm:pt modelId="{EFEB2297-DDB8-4719-8B77-2DD137490388}">
      <dgm:prSet phldrT="[Text]" custT="1"/>
      <dgm:spPr/>
      <dgm:t>
        <a:bodyPr/>
        <a:lstStyle/>
        <a:p>
          <a:r>
            <a:rPr lang="en-ZA" sz="1200" b="1" dirty="0">
              <a:latin typeface="Arial" panose="020B0604020202020204" pitchFamily="34" charset="0"/>
              <a:cs typeface="Arial" panose="020B0604020202020204" pitchFamily="34" charset="0"/>
            </a:rPr>
            <a:t>Person, Family &amp; Community</a:t>
          </a:r>
        </a:p>
      </dgm:t>
    </dgm:pt>
    <dgm:pt modelId="{31D000D1-90B5-4011-BE26-9667ECB32C58}" type="parTrans" cxnId="{6F3D8B88-E824-40D2-86AB-5744C4A90D74}">
      <dgm:prSet/>
      <dgm:spPr/>
      <dgm:t>
        <a:bodyPr/>
        <a:lstStyle/>
        <a:p>
          <a:endParaRPr lang="en-ZA"/>
        </a:p>
      </dgm:t>
    </dgm:pt>
    <dgm:pt modelId="{C7EB6A6F-601B-44E6-BFD7-A17326B85A52}" type="sibTrans" cxnId="{6F3D8B88-E824-40D2-86AB-5744C4A90D74}">
      <dgm:prSet/>
      <dgm:spPr/>
      <dgm:t>
        <a:bodyPr/>
        <a:lstStyle/>
        <a:p>
          <a:endParaRPr lang="en-ZA"/>
        </a:p>
      </dgm:t>
    </dgm:pt>
    <dgm:pt modelId="{BE890700-F464-44F2-ABFD-3CD6C1952FA7}">
      <dgm:prSet phldrT="[Text]" custT="1"/>
      <dgm:spPr/>
      <dgm:t>
        <a:bodyPr/>
        <a:lstStyle/>
        <a:p>
          <a:r>
            <a:rPr lang="en-ZA" sz="1200" b="1" dirty="0">
              <a:latin typeface="Arial" panose="020B0604020202020204" pitchFamily="34" charset="0"/>
              <a:cs typeface="Arial" panose="020B0604020202020204" pitchFamily="34" charset="0"/>
            </a:rPr>
            <a:t>Government</a:t>
          </a:r>
        </a:p>
      </dgm:t>
    </dgm:pt>
    <dgm:pt modelId="{54326BC0-63CD-4A5A-AFD4-8782193AEF33}" type="parTrans" cxnId="{34FEC6B5-445B-4FA5-91BB-DD44F408E494}">
      <dgm:prSet/>
      <dgm:spPr/>
      <dgm:t>
        <a:bodyPr/>
        <a:lstStyle/>
        <a:p>
          <a:endParaRPr lang="en-ZA"/>
        </a:p>
      </dgm:t>
    </dgm:pt>
    <dgm:pt modelId="{B7DCAD18-EBC5-49D5-B315-5FEB67526C8F}" type="sibTrans" cxnId="{34FEC6B5-445B-4FA5-91BB-DD44F408E494}">
      <dgm:prSet/>
      <dgm:spPr/>
      <dgm:t>
        <a:bodyPr/>
        <a:lstStyle/>
        <a:p>
          <a:endParaRPr lang="en-ZA"/>
        </a:p>
      </dgm:t>
    </dgm:pt>
    <dgm:pt modelId="{055A7633-143F-4D3B-AD0F-B485D350D752}">
      <dgm:prSet phldrT="[Text]" custT="1"/>
      <dgm:spPr/>
      <dgm:t>
        <a:bodyPr/>
        <a:lstStyle/>
        <a:p>
          <a:r>
            <a:rPr lang="en-ZA" sz="1200" b="1" dirty="0">
              <a:latin typeface="Arial" panose="020B0604020202020204" pitchFamily="34" charset="0"/>
              <a:cs typeface="Arial" panose="020B0604020202020204" pitchFamily="34" charset="0"/>
            </a:rPr>
            <a:t>Business/Market Place</a:t>
          </a:r>
        </a:p>
      </dgm:t>
    </dgm:pt>
    <dgm:pt modelId="{090F1189-AD5E-4111-8EFF-EAD9C8375985}" type="parTrans" cxnId="{10A878A0-21DD-4B77-9410-1E13A8FEF0E0}">
      <dgm:prSet/>
      <dgm:spPr/>
      <dgm:t>
        <a:bodyPr/>
        <a:lstStyle/>
        <a:p>
          <a:endParaRPr lang="en-ZA"/>
        </a:p>
      </dgm:t>
    </dgm:pt>
    <dgm:pt modelId="{2ADE1F1C-7822-44B4-97A6-DAA298DAF097}" type="sibTrans" cxnId="{10A878A0-21DD-4B77-9410-1E13A8FEF0E0}">
      <dgm:prSet/>
      <dgm:spPr/>
      <dgm:t>
        <a:bodyPr/>
        <a:lstStyle/>
        <a:p>
          <a:endParaRPr lang="en-ZA"/>
        </a:p>
      </dgm:t>
    </dgm:pt>
    <dgm:pt modelId="{483C2381-DA42-4B46-A14A-2BFBB886DCE7}" type="pres">
      <dgm:prSet presAssocID="{5F46B954-3823-4C5E-9B7B-B388A1B0FF6D}" presName="Name0" presStyleCnt="0">
        <dgm:presLayoutVars>
          <dgm:dir/>
          <dgm:animLvl val="lvl"/>
          <dgm:resizeHandles val="exact"/>
        </dgm:presLayoutVars>
      </dgm:prSet>
      <dgm:spPr/>
    </dgm:pt>
    <dgm:pt modelId="{7A03A136-B525-46B3-A7E1-1C1226571E3F}" type="pres">
      <dgm:prSet presAssocID="{EFEB2297-DDB8-4719-8B77-2DD137490388}" presName="Name8" presStyleCnt="0"/>
      <dgm:spPr/>
    </dgm:pt>
    <dgm:pt modelId="{8A451F33-BBE8-4FEB-ADAA-2E3E4B799236}" type="pres">
      <dgm:prSet presAssocID="{EFEB2297-DDB8-4719-8B77-2DD137490388}" presName="level" presStyleLbl="node1" presStyleIdx="0" presStyleCnt="3">
        <dgm:presLayoutVars>
          <dgm:chMax val="1"/>
          <dgm:bulletEnabled val="1"/>
        </dgm:presLayoutVars>
      </dgm:prSet>
      <dgm:spPr/>
      <dgm:t>
        <a:bodyPr/>
        <a:lstStyle/>
        <a:p>
          <a:endParaRPr lang="en-ZA"/>
        </a:p>
      </dgm:t>
    </dgm:pt>
    <dgm:pt modelId="{86778CE2-4C7D-45B8-A9BB-E39849205A0C}" type="pres">
      <dgm:prSet presAssocID="{EFEB2297-DDB8-4719-8B77-2DD137490388}" presName="levelTx" presStyleLbl="revTx" presStyleIdx="0" presStyleCnt="0">
        <dgm:presLayoutVars>
          <dgm:chMax val="1"/>
          <dgm:bulletEnabled val="1"/>
        </dgm:presLayoutVars>
      </dgm:prSet>
      <dgm:spPr/>
      <dgm:t>
        <a:bodyPr/>
        <a:lstStyle/>
        <a:p>
          <a:endParaRPr lang="en-ZA"/>
        </a:p>
      </dgm:t>
    </dgm:pt>
    <dgm:pt modelId="{EDF8266B-C372-43C2-BDDF-3689236F1DE2}" type="pres">
      <dgm:prSet presAssocID="{BE890700-F464-44F2-ABFD-3CD6C1952FA7}" presName="Name8" presStyleCnt="0"/>
      <dgm:spPr/>
    </dgm:pt>
    <dgm:pt modelId="{2131FF18-F72C-4A27-87DB-38AECFD071F3}" type="pres">
      <dgm:prSet presAssocID="{BE890700-F464-44F2-ABFD-3CD6C1952FA7}" presName="level" presStyleLbl="node1" presStyleIdx="1" presStyleCnt="3">
        <dgm:presLayoutVars>
          <dgm:chMax val="1"/>
          <dgm:bulletEnabled val="1"/>
        </dgm:presLayoutVars>
      </dgm:prSet>
      <dgm:spPr/>
      <dgm:t>
        <a:bodyPr/>
        <a:lstStyle/>
        <a:p>
          <a:endParaRPr lang="en-ZA"/>
        </a:p>
      </dgm:t>
    </dgm:pt>
    <dgm:pt modelId="{7D6298A9-60DA-4376-8408-619ED109D842}" type="pres">
      <dgm:prSet presAssocID="{BE890700-F464-44F2-ABFD-3CD6C1952FA7}" presName="levelTx" presStyleLbl="revTx" presStyleIdx="0" presStyleCnt="0">
        <dgm:presLayoutVars>
          <dgm:chMax val="1"/>
          <dgm:bulletEnabled val="1"/>
        </dgm:presLayoutVars>
      </dgm:prSet>
      <dgm:spPr/>
      <dgm:t>
        <a:bodyPr/>
        <a:lstStyle/>
        <a:p>
          <a:endParaRPr lang="en-ZA"/>
        </a:p>
      </dgm:t>
    </dgm:pt>
    <dgm:pt modelId="{7D94BA6E-4351-4F73-BC5B-BE68E22CA1F8}" type="pres">
      <dgm:prSet presAssocID="{055A7633-143F-4D3B-AD0F-B485D350D752}" presName="Name8" presStyleCnt="0"/>
      <dgm:spPr/>
    </dgm:pt>
    <dgm:pt modelId="{C083DC0E-8673-4BEC-B98E-5F4DF5193A93}" type="pres">
      <dgm:prSet presAssocID="{055A7633-143F-4D3B-AD0F-B485D350D752}" presName="level" presStyleLbl="node1" presStyleIdx="2" presStyleCnt="3">
        <dgm:presLayoutVars>
          <dgm:chMax val="1"/>
          <dgm:bulletEnabled val="1"/>
        </dgm:presLayoutVars>
      </dgm:prSet>
      <dgm:spPr/>
      <dgm:t>
        <a:bodyPr/>
        <a:lstStyle/>
        <a:p>
          <a:endParaRPr lang="en-ZA"/>
        </a:p>
      </dgm:t>
    </dgm:pt>
    <dgm:pt modelId="{E2D1A0D0-87BF-48A0-8D70-8B6388C1EF53}" type="pres">
      <dgm:prSet presAssocID="{055A7633-143F-4D3B-AD0F-B485D350D752}" presName="levelTx" presStyleLbl="revTx" presStyleIdx="0" presStyleCnt="0">
        <dgm:presLayoutVars>
          <dgm:chMax val="1"/>
          <dgm:bulletEnabled val="1"/>
        </dgm:presLayoutVars>
      </dgm:prSet>
      <dgm:spPr/>
      <dgm:t>
        <a:bodyPr/>
        <a:lstStyle/>
        <a:p>
          <a:endParaRPr lang="en-ZA"/>
        </a:p>
      </dgm:t>
    </dgm:pt>
  </dgm:ptLst>
  <dgm:cxnLst>
    <dgm:cxn modelId="{FEE49C44-B826-48F5-86D4-5DA25A81781A}" type="presOf" srcId="{055A7633-143F-4D3B-AD0F-B485D350D752}" destId="{C083DC0E-8673-4BEC-B98E-5F4DF5193A93}" srcOrd="0" destOrd="0" presId="urn:microsoft.com/office/officeart/2005/8/layout/pyramid1"/>
    <dgm:cxn modelId="{00E6D62C-F6DF-425F-AE7B-E23A72AEF6EA}" type="presOf" srcId="{BE890700-F464-44F2-ABFD-3CD6C1952FA7}" destId="{2131FF18-F72C-4A27-87DB-38AECFD071F3}" srcOrd="0" destOrd="0" presId="urn:microsoft.com/office/officeart/2005/8/layout/pyramid1"/>
    <dgm:cxn modelId="{750C4713-E235-4076-A3B1-5E51E4AFB50E}" type="presOf" srcId="{EFEB2297-DDB8-4719-8B77-2DD137490388}" destId="{86778CE2-4C7D-45B8-A9BB-E39849205A0C}" srcOrd="1" destOrd="0" presId="urn:microsoft.com/office/officeart/2005/8/layout/pyramid1"/>
    <dgm:cxn modelId="{A52568C7-FC3C-416A-B253-418501451F76}" type="presOf" srcId="{5F46B954-3823-4C5E-9B7B-B388A1B0FF6D}" destId="{483C2381-DA42-4B46-A14A-2BFBB886DCE7}" srcOrd="0" destOrd="0" presId="urn:microsoft.com/office/officeart/2005/8/layout/pyramid1"/>
    <dgm:cxn modelId="{485EE831-5A59-4A35-96E7-60E11F26A909}" type="presOf" srcId="{BE890700-F464-44F2-ABFD-3CD6C1952FA7}" destId="{7D6298A9-60DA-4376-8408-619ED109D842}" srcOrd="1" destOrd="0" presId="urn:microsoft.com/office/officeart/2005/8/layout/pyramid1"/>
    <dgm:cxn modelId="{6F3D8B88-E824-40D2-86AB-5744C4A90D74}" srcId="{5F46B954-3823-4C5E-9B7B-B388A1B0FF6D}" destId="{EFEB2297-DDB8-4719-8B77-2DD137490388}" srcOrd="0" destOrd="0" parTransId="{31D000D1-90B5-4011-BE26-9667ECB32C58}" sibTransId="{C7EB6A6F-601B-44E6-BFD7-A17326B85A52}"/>
    <dgm:cxn modelId="{0794B8FC-D47C-4682-B520-F65D122BEFFF}" type="presOf" srcId="{055A7633-143F-4D3B-AD0F-B485D350D752}" destId="{E2D1A0D0-87BF-48A0-8D70-8B6388C1EF53}" srcOrd="1" destOrd="0" presId="urn:microsoft.com/office/officeart/2005/8/layout/pyramid1"/>
    <dgm:cxn modelId="{10A878A0-21DD-4B77-9410-1E13A8FEF0E0}" srcId="{5F46B954-3823-4C5E-9B7B-B388A1B0FF6D}" destId="{055A7633-143F-4D3B-AD0F-B485D350D752}" srcOrd="2" destOrd="0" parTransId="{090F1189-AD5E-4111-8EFF-EAD9C8375985}" sibTransId="{2ADE1F1C-7822-44B4-97A6-DAA298DAF097}"/>
    <dgm:cxn modelId="{99E7208C-3CB8-4A9E-8C1B-D85FE347B931}" type="presOf" srcId="{EFEB2297-DDB8-4719-8B77-2DD137490388}" destId="{8A451F33-BBE8-4FEB-ADAA-2E3E4B799236}" srcOrd="0" destOrd="0" presId="urn:microsoft.com/office/officeart/2005/8/layout/pyramid1"/>
    <dgm:cxn modelId="{34FEC6B5-445B-4FA5-91BB-DD44F408E494}" srcId="{5F46B954-3823-4C5E-9B7B-B388A1B0FF6D}" destId="{BE890700-F464-44F2-ABFD-3CD6C1952FA7}" srcOrd="1" destOrd="0" parTransId="{54326BC0-63CD-4A5A-AFD4-8782193AEF33}" sibTransId="{B7DCAD18-EBC5-49D5-B315-5FEB67526C8F}"/>
    <dgm:cxn modelId="{D4E227F9-D921-4E94-8B1C-0A1B0BD576F7}" type="presParOf" srcId="{483C2381-DA42-4B46-A14A-2BFBB886DCE7}" destId="{7A03A136-B525-46B3-A7E1-1C1226571E3F}" srcOrd="0" destOrd="0" presId="urn:microsoft.com/office/officeart/2005/8/layout/pyramid1"/>
    <dgm:cxn modelId="{8AA09495-F74C-4D63-94B2-438CBEA29A09}" type="presParOf" srcId="{7A03A136-B525-46B3-A7E1-1C1226571E3F}" destId="{8A451F33-BBE8-4FEB-ADAA-2E3E4B799236}" srcOrd="0" destOrd="0" presId="urn:microsoft.com/office/officeart/2005/8/layout/pyramid1"/>
    <dgm:cxn modelId="{5F22D4E0-CD0D-4D21-B05D-25BF437660D9}" type="presParOf" srcId="{7A03A136-B525-46B3-A7E1-1C1226571E3F}" destId="{86778CE2-4C7D-45B8-A9BB-E39849205A0C}" srcOrd="1" destOrd="0" presId="urn:microsoft.com/office/officeart/2005/8/layout/pyramid1"/>
    <dgm:cxn modelId="{E8B55858-561E-412B-859A-5BE5D7B3A9A7}" type="presParOf" srcId="{483C2381-DA42-4B46-A14A-2BFBB886DCE7}" destId="{EDF8266B-C372-43C2-BDDF-3689236F1DE2}" srcOrd="1" destOrd="0" presId="urn:microsoft.com/office/officeart/2005/8/layout/pyramid1"/>
    <dgm:cxn modelId="{3FC4C85A-4BE2-4376-BBF7-367547C32BF8}" type="presParOf" srcId="{EDF8266B-C372-43C2-BDDF-3689236F1DE2}" destId="{2131FF18-F72C-4A27-87DB-38AECFD071F3}" srcOrd="0" destOrd="0" presId="urn:microsoft.com/office/officeart/2005/8/layout/pyramid1"/>
    <dgm:cxn modelId="{333FDC02-ACED-4651-A8B7-B0F189CBB292}" type="presParOf" srcId="{EDF8266B-C372-43C2-BDDF-3689236F1DE2}" destId="{7D6298A9-60DA-4376-8408-619ED109D842}" srcOrd="1" destOrd="0" presId="urn:microsoft.com/office/officeart/2005/8/layout/pyramid1"/>
    <dgm:cxn modelId="{9800F05A-0929-45DE-B1D3-AAFB59A935C6}" type="presParOf" srcId="{483C2381-DA42-4B46-A14A-2BFBB886DCE7}" destId="{7D94BA6E-4351-4F73-BC5B-BE68E22CA1F8}" srcOrd="2" destOrd="0" presId="urn:microsoft.com/office/officeart/2005/8/layout/pyramid1"/>
    <dgm:cxn modelId="{0006D31F-BDBC-4F44-997D-DEDB07C830D1}" type="presParOf" srcId="{7D94BA6E-4351-4F73-BC5B-BE68E22CA1F8}" destId="{C083DC0E-8673-4BEC-B98E-5F4DF5193A93}" srcOrd="0" destOrd="0" presId="urn:microsoft.com/office/officeart/2005/8/layout/pyramid1"/>
    <dgm:cxn modelId="{8B4B226F-CF31-4F6E-BF49-126E7F33062E}" type="presParOf" srcId="{7D94BA6E-4351-4F73-BC5B-BE68E22CA1F8}" destId="{E2D1A0D0-87BF-48A0-8D70-8B6388C1EF53}" srcOrd="1" destOrd="0" presId="urn:microsoft.com/office/officeart/2005/8/layout/pyramid1"/>
  </dgm:cxnLst>
  <dgm:bg/>
  <dgm:whole>
    <a:ln>
      <a:solidFill>
        <a:srgbClr val="E8785A"/>
      </a:solidFill>
    </a:ln>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90B924-1370-4EAF-B9CD-51ABDE475C27}" type="doc">
      <dgm:prSet loTypeId="urn:microsoft.com/office/officeart/2005/8/layout/chevron2" loCatId="process" qsTypeId="urn:microsoft.com/office/officeart/2005/8/quickstyle/simple5" qsCatId="simple" csTypeId="urn:microsoft.com/office/officeart/2005/8/colors/accent1_2" csCatId="accent1" phldr="1"/>
      <dgm:spPr/>
      <dgm:t>
        <a:bodyPr/>
        <a:lstStyle/>
        <a:p>
          <a:endParaRPr lang="en-ZA"/>
        </a:p>
      </dgm:t>
    </dgm:pt>
    <dgm:pt modelId="{433A18CB-CB44-4D60-9046-7C981828B952}">
      <dgm:prSet phldrT="[Text]" custT="1"/>
      <dgm:spPr/>
      <dgm:t>
        <a:bodyPr/>
        <a:lstStyle/>
        <a:p>
          <a:r>
            <a:rPr lang="en-ZA" sz="1200" b="1"/>
            <a:t>Person, Family, Community</a:t>
          </a:r>
          <a:endParaRPr lang="en-ZA" sz="1200" b="1" dirty="0"/>
        </a:p>
      </dgm:t>
    </dgm:pt>
    <dgm:pt modelId="{850F3A1D-090B-4197-B1D9-2DFA44904314}" type="parTrans" cxnId="{FCE0191D-9788-4910-B026-C29FA90786A1}">
      <dgm:prSet/>
      <dgm:spPr/>
      <dgm:t>
        <a:bodyPr/>
        <a:lstStyle/>
        <a:p>
          <a:endParaRPr lang="en-ZA"/>
        </a:p>
      </dgm:t>
    </dgm:pt>
    <dgm:pt modelId="{68023392-A49B-424E-A812-9C800F790B9F}" type="sibTrans" cxnId="{FCE0191D-9788-4910-B026-C29FA90786A1}">
      <dgm:prSet/>
      <dgm:spPr/>
      <dgm:t>
        <a:bodyPr/>
        <a:lstStyle/>
        <a:p>
          <a:endParaRPr lang="en-ZA"/>
        </a:p>
      </dgm:t>
    </dgm:pt>
    <dgm:pt modelId="{B3C2CD20-F007-4AA0-8024-A8FB366B53D3}">
      <dgm:prSet phldrT="[Text]"/>
      <dgm:spPr/>
      <dgm:t>
        <a:bodyPr/>
        <a:lstStyle/>
        <a:p>
          <a:r>
            <a:rPr lang="en-ZA" dirty="0"/>
            <a:t>The</a:t>
          </a:r>
          <a:r>
            <a:rPr lang="en-ZA" baseline="0" dirty="0"/>
            <a:t> intention of </a:t>
          </a:r>
          <a:r>
            <a:rPr lang="en-ZA" baseline="0" dirty="0" err="1"/>
            <a:t>KisimaRadio</a:t>
          </a:r>
          <a:r>
            <a:rPr lang="en-ZA" baseline="0" dirty="0"/>
            <a:t> is to act an enabler through communication restoring individuals to God’s purpose for their existence on earth. The restoration that will be taking place at an individual level will result in transformed families and communities that will become co-creators with God. </a:t>
          </a:r>
          <a:endParaRPr lang="en-ZA" dirty="0"/>
        </a:p>
      </dgm:t>
    </dgm:pt>
    <dgm:pt modelId="{31953FEC-CFE7-4793-A666-2D8ADC6BF291}" type="parTrans" cxnId="{080144BF-9B0F-4BE7-A3FE-D934DA090AC9}">
      <dgm:prSet/>
      <dgm:spPr/>
      <dgm:t>
        <a:bodyPr/>
        <a:lstStyle/>
        <a:p>
          <a:endParaRPr lang="en-ZA"/>
        </a:p>
      </dgm:t>
    </dgm:pt>
    <dgm:pt modelId="{98941E05-67EA-4F17-B7D8-143359BE3412}" type="sibTrans" cxnId="{080144BF-9B0F-4BE7-A3FE-D934DA090AC9}">
      <dgm:prSet/>
      <dgm:spPr/>
      <dgm:t>
        <a:bodyPr/>
        <a:lstStyle/>
        <a:p>
          <a:endParaRPr lang="en-ZA"/>
        </a:p>
      </dgm:t>
    </dgm:pt>
    <dgm:pt modelId="{5B3E303C-AD23-4AB2-AAC4-4FB6F96BA45A}">
      <dgm:prSet phldrT="[Text]" custT="1"/>
      <dgm:spPr/>
      <dgm:t>
        <a:bodyPr/>
        <a:lstStyle/>
        <a:p>
          <a:r>
            <a:rPr lang="en-ZA" sz="1200" b="1"/>
            <a:t>Government</a:t>
          </a:r>
          <a:endParaRPr lang="en-ZA" sz="1200" b="1" dirty="0"/>
        </a:p>
      </dgm:t>
    </dgm:pt>
    <dgm:pt modelId="{FA9F31AF-8954-4518-82C2-83DACEE3180B}" type="parTrans" cxnId="{7A1A73EE-5EF7-4A3D-86FB-11BA439A8C68}">
      <dgm:prSet/>
      <dgm:spPr/>
      <dgm:t>
        <a:bodyPr/>
        <a:lstStyle/>
        <a:p>
          <a:endParaRPr lang="en-ZA"/>
        </a:p>
      </dgm:t>
    </dgm:pt>
    <dgm:pt modelId="{BE1568AF-FE9C-4E93-AC96-ABFBBF544278}" type="sibTrans" cxnId="{7A1A73EE-5EF7-4A3D-86FB-11BA439A8C68}">
      <dgm:prSet/>
      <dgm:spPr/>
      <dgm:t>
        <a:bodyPr/>
        <a:lstStyle/>
        <a:p>
          <a:endParaRPr lang="en-ZA"/>
        </a:p>
      </dgm:t>
    </dgm:pt>
    <dgm:pt modelId="{959FF73A-1D3C-4840-BC68-76DC7B426A57}">
      <dgm:prSet phldrT="[Text]"/>
      <dgm:spPr/>
      <dgm:t>
        <a:bodyPr/>
        <a:lstStyle/>
        <a:p>
          <a:r>
            <a:rPr lang="en-ZA" dirty="0"/>
            <a:t>Our vision is to collaborate with government rather than challenging the system, we believe that enabling communities will result in a South Africa that has appreciation of every resource available to them. Currently there is a very consumptive view of resources and we believe this is due to lack of identity. </a:t>
          </a:r>
        </a:p>
      </dgm:t>
    </dgm:pt>
    <dgm:pt modelId="{C0D02E4A-3C29-463F-8D24-14B1FB20DD79}" type="parTrans" cxnId="{954B6F96-F15F-4E04-861B-14B289D4E87F}">
      <dgm:prSet/>
      <dgm:spPr/>
      <dgm:t>
        <a:bodyPr/>
        <a:lstStyle/>
        <a:p>
          <a:endParaRPr lang="en-ZA"/>
        </a:p>
      </dgm:t>
    </dgm:pt>
    <dgm:pt modelId="{A28DB202-5020-4220-A85B-382A4321E282}" type="sibTrans" cxnId="{954B6F96-F15F-4E04-861B-14B289D4E87F}">
      <dgm:prSet/>
      <dgm:spPr/>
      <dgm:t>
        <a:bodyPr/>
        <a:lstStyle/>
        <a:p>
          <a:endParaRPr lang="en-ZA"/>
        </a:p>
      </dgm:t>
    </dgm:pt>
    <dgm:pt modelId="{3A6DBFDB-B637-43D5-99B1-2900C0A1753C}">
      <dgm:prSet phldrT="[Text]" custT="1"/>
      <dgm:spPr/>
      <dgm:t>
        <a:bodyPr/>
        <a:lstStyle/>
        <a:p>
          <a:r>
            <a:rPr lang="en-ZA" sz="1200" b="1"/>
            <a:t>Business/Market Place</a:t>
          </a:r>
          <a:endParaRPr lang="en-ZA" sz="1200" b="1" dirty="0"/>
        </a:p>
      </dgm:t>
    </dgm:pt>
    <dgm:pt modelId="{85945D0A-4215-49C3-BCB2-12E05138E6E7}" type="parTrans" cxnId="{8F9EC622-6291-4490-9EE0-3BF50ABD6484}">
      <dgm:prSet/>
      <dgm:spPr/>
      <dgm:t>
        <a:bodyPr/>
        <a:lstStyle/>
        <a:p>
          <a:endParaRPr lang="en-ZA"/>
        </a:p>
      </dgm:t>
    </dgm:pt>
    <dgm:pt modelId="{E1067906-FAD2-49DD-8B77-158D74ED2147}" type="sibTrans" cxnId="{8F9EC622-6291-4490-9EE0-3BF50ABD6484}">
      <dgm:prSet/>
      <dgm:spPr/>
      <dgm:t>
        <a:bodyPr/>
        <a:lstStyle/>
        <a:p>
          <a:endParaRPr lang="en-ZA"/>
        </a:p>
      </dgm:t>
    </dgm:pt>
    <dgm:pt modelId="{17F42A5F-EAD1-449B-A9B4-A7F643F764F2}">
      <dgm:prSet phldrT="[Text]"/>
      <dgm:spPr/>
      <dgm:t>
        <a:bodyPr/>
        <a:lstStyle/>
        <a:p>
          <a:r>
            <a:rPr lang="en-ZA" dirty="0"/>
            <a:t>South Africa has been hit with recession over the last year or two and as a result of this entrepreneurship has been identified as a key solution to mitigate this challenge. We believe that the market place could be a thriving space if entrepreneurs understand their identity as this will lead to the right decisions regarding business. In addition to this approach we believe that the market place is challenged with staff turnover due to employees that lack identity leading to poor vocational choices.</a:t>
          </a:r>
        </a:p>
      </dgm:t>
    </dgm:pt>
    <dgm:pt modelId="{8356BE05-FB36-40B5-8F4B-09630A579115}" type="parTrans" cxnId="{BC96BDDF-9C6D-4589-9C71-CBD7A44F37F2}">
      <dgm:prSet/>
      <dgm:spPr/>
      <dgm:t>
        <a:bodyPr/>
        <a:lstStyle/>
        <a:p>
          <a:endParaRPr lang="en-ZA"/>
        </a:p>
      </dgm:t>
    </dgm:pt>
    <dgm:pt modelId="{3DB2F94A-E2BF-4238-84FB-2D6A5E381AA8}" type="sibTrans" cxnId="{BC96BDDF-9C6D-4589-9C71-CBD7A44F37F2}">
      <dgm:prSet/>
      <dgm:spPr/>
      <dgm:t>
        <a:bodyPr/>
        <a:lstStyle/>
        <a:p>
          <a:endParaRPr lang="en-ZA"/>
        </a:p>
      </dgm:t>
    </dgm:pt>
    <dgm:pt modelId="{2BF5E86C-AE43-4B75-A956-B240A7137FD8}" type="pres">
      <dgm:prSet presAssocID="{ED90B924-1370-4EAF-B9CD-51ABDE475C27}" presName="linearFlow" presStyleCnt="0">
        <dgm:presLayoutVars>
          <dgm:dir/>
          <dgm:animLvl val="lvl"/>
          <dgm:resizeHandles val="exact"/>
        </dgm:presLayoutVars>
      </dgm:prSet>
      <dgm:spPr/>
      <dgm:t>
        <a:bodyPr/>
        <a:lstStyle/>
        <a:p>
          <a:endParaRPr lang="en-ZA"/>
        </a:p>
      </dgm:t>
    </dgm:pt>
    <dgm:pt modelId="{8F347FA6-4389-4B30-B496-4F724DF1D7EE}" type="pres">
      <dgm:prSet presAssocID="{433A18CB-CB44-4D60-9046-7C981828B952}" presName="composite" presStyleCnt="0"/>
      <dgm:spPr/>
    </dgm:pt>
    <dgm:pt modelId="{751C76DD-DF63-4322-B771-BD9B97D675AE}" type="pres">
      <dgm:prSet presAssocID="{433A18CB-CB44-4D60-9046-7C981828B952}" presName="parentText" presStyleLbl="alignNode1" presStyleIdx="0" presStyleCnt="3">
        <dgm:presLayoutVars>
          <dgm:chMax val="1"/>
          <dgm:bulletEnabled val="1"/>
        </dgm:presLayoutVars>
      </dgm:prSet>
      <dgm:spPr/>
      <dgm:t>
        <a:bodyPr/>
        <a:lstStyle/>
        <a:p>
          <a:endParaRPr lang="en-ZA"/>
        </a:p>
      </dgm:t>
    </dgm:pt>
    <dgm:pt modelId="{16C20845-61E4-4175-B22D-16E9D9F75398}" type="pres">
      <dgm:prSet presAssocID="{433A18CB-CB44-4D60-9046-7C981828B952}" presName="descendantText" presStyleLbl="alignAcc1" presStyleIdx="0" presStyleCnt="3">
        <dgm:presLayoutVars>
          <dgm:bulletEnabled val="1"/>
        </dgm:presLayoutVars>
      </dgm:prSet>
      <dgm:spPr/>
      <dgm:t>
        <a:bodyPr/>
        <a:lstStyle/>
        <a:p>
          <a:endParaRPr lang="en-ZA"/>
        </a:p>
      </dgm:t>
    </dgm:pt>
    <dgm:pt modelId="{24867D85-BD8F-45D1-803B-273E599AB97A}" type="pres">
      <dgm:prSet presAssocID="{68023392-A49B-424E-A812-9C800F790B9F}" presName="sp" presStyleCnt="0"/>
      <dgm:spPr/>
    </dgm:pt>
    <dgm:pt modelId="{DF820FD5-94A9-428E-B2BE-86D0093B17F3}" type="pres">
      <dgm:prSet presAssocID="{5B3E303C-AD23-4AB2-AAC4-4FB6F96BA45A}" presName="composite" presStyleCnt="0"/>
      <dgm:spPr/>
    </dgm:pt>
    <dgm:pt modelId="{055B33C7-96AB-48F5-948A-6D4A25EC997B}" type="pres">
      <dgm:prSet presAssocID="{5B3E303C-AD23-4AB2-AAC4-4FB6F96BA45A}" presName="parentText" presStyleLbl="alignNode1" presStyleIdx="1" presStyleCnt="3">
        <dgm:presLayoutVars>
          <dgm:chMax val="1"/>
          <dgm:bulletEnabled val="1"/>
        </dgm:presLayoutVars>
      </dgm:prSet>
      <dgm:spPr/>
      <dgm:t>
        <a:bodyPr/>
        <a:lstStyle/>
        <a:p>
          <a:endParaRPr lang="en-ZA"/>
        </a:p>
      </dgm:t>
    </dgm:pt>
    <dgm:pt modelId="{4596092B-3F83-40F9-94E0-BD25E885C9A8}" type="pres">
      <dgm:prSet presAssocID="{5B3E303C-AD23-4AB2-AAC4-4FB6F96BA45A}" presName="descendantText" presStyleLbl="alignAcc1" presStyleIdx="1" presStyleCnt="3">
        <dgm:presLayoutVars>
          <dgm:bulletEnabled val="1"/>
        </dgm:presLayoutVars>
      </dgm:prSet>
      <dgm:spPr/>
      <dgm:t>
        <a:bodyPr/>
        <a:lstStyle/>
        <a:p>
          <a:endParaRPr lang="en-ZA"/>
        </a:p>
      </dgm:t>
    </dgm:pt>
    <dgm:pt modelId="{243548D5-C8FA-4A4B-9BF5-72C180809938}" type="pres">
      <dgm:prSet presAssocID="{BE1568AF-FE9C-4E93-AC96-ABFBBF544278}" presName="sp" presStyleCnt="0"/>
      <dgm:spPr/>
    </dgm:pt>
    <dgm:pt modelId="{6B8A4445-AA2D-4D97-B36E-3551E26B1DAD}" type="pres">
      <dgm:prSet presAssocID="{3A6DBFDB-B637-43D5-99B1-2900C0A1753C}" presName="composite" presStyleCnt="0"/>
      <dgm:spPr/>
    </dgm:pt>
    <dgm:pt modelId="{941A38F6-BB8F-4FF8-BFA1-E207282ACB7C}" type="pres">
      <dgm:prSet presAssocID="{3A6DBFDB-B637-43D5-99B1-2900C0A1753C}" presName="parentText" presStyleLbl="alignNode1" presStyleIdx="2" presStyleCnt="3">
        <dgm:presLayoutVars>
          <dgm:chMax val="1"/>
          <dgm:bulletEnabled val="1"/>
        </dgm:presLayoutVars>
      </dgm:prSet>
      <dgm:spPr/>
      <dgm:t>
        <a:bodyPr/>
        <a:lstStyle/>
        <a:p>
          <a:endParaRPr lang="en-ZA"/>
        </a:p>
      </dgm:t>
    </dgm:pt>
    <dgm:pt modelId="{A13D1D2B-04FE-4D2F-807B-5BF5C34E7AF9}" type="pres">
      <dgm:prSet presAssocID="{3A6DBFDB-B637-43D5-99B1-2900C0A1753C}" presName="descendantText" presStyleLbl="alignAcc1" presStyleIdx="2" presStyleCnt="3">
        <dgm:presLayoutVars>
          <dgm:bulletEnabled val="1"/>
        </dgm:presLayoutVars>
      </dgm:prSet>
      <dgm:spPr/>
      <dgm:t>
        <a:bodyPr/>
        <a:lstStyle/>
        <a:p>
          <a:endParaRPr lang="en-ZA"/>
        </a:p>
      </dgm:t>
    </dgm:pt>
  </dgm:ptLst>
  <dgm:cxnLst>
    <dgm:cxn modelId="{939B8F26-FCA2-4B75-ABB3-7F77AD371BF2}" type="presOf" srcId="{959FF73A-1D3C-4840-BC68-76DC7B426A57}" destId="{4596092B-3F83-40F9-94E0-BD25E885C9A8}" srcOrd="0" destOrd="0" presId="urn:microsoft.com/office/officeart/2005/8/layout/chevron2"/>
    <dgm:cxn modelId="{010AE536-257E-45EB-8A64-30BE39C8CF47}" type="presOf" srcId="{3A6DBFDB-B637-43D5-99B1-2900C0A1753C}" destId="{941A38F6-BB8F-4FF8-BFA1-E207282ACB7C}" srcOrd="0" destOrd="0" presId="urn:microsoft.com/office/officeart/2005/8/layout/chevron2"/>
    <dgm:cxn modelId="{BC96BDDF-9C6D-4589-9C71-CBD7A44F37F2}" srcId="{3A6DBFDB-B637-43D5-99B1-2900C0A1753C}" destId="{17F42A5F-EAD1-449B-A9B4-A7F643F764F2}" srcOrd="0" destOrd="0" parTransId="{8356BE05-FB36-40B5-8F4B-09630A579115}" sibTransId="{3DB2F94A-E2BF-4238-84FB-2D6A5E381AA8}"/>
    <dgm:cxn modelId="{30D140FD-420D-4F82-ADE7-1939E21CE746}" type="presOf" srcId="{433A18CB-CB44-4D60-9046-7C981828B952}" destId="{751C76DD-DF63-4322-B771-BD9B97D675AE}" srcOrd="0" destOrd="0" presId="urn:microsoft.com/office/officeart/2005/8/layout/chevron2"/>
    <dgm:cxn modelId="{6B8AA864-E79D-4BFE-93D9-8D9B57B97806}" type="presOf" srcId="{ED90B924-1370-4EAF-B9CD-51ABDE475C27}" destId="{2BF5E86C-AE43-4B75-A956-B240A7137FD8}" srcOrd="0" destOrd="0" presId="urn:microsoft.com/office/officeart/2005/8/layout/chevron2"/>
    <dgm:cxn modelId="{FCE0191D-9788-4910-B026-C29FA90786A1}" srcId="{ED90B924-1370-4EAF-B9CD-51ABDE475C27}" destId="{433A18CB-CB44-4D60-9046-7C981828B952}" srcOrd="0" destOrd="0" parTransId="{850F3A1D-090B-4197-B1D9-2DFA44904314}" sibTransId="{68023392-A49B-424E-A812-9C800F790B9F}"/>
    <dgm:cxn modelId="{EB2F7A6E-891B-483F-A414-C7C98655E010}" type="presOf" srcId="{5B3E303C-AD23-4AB2-AAC4-4FB6F96BA45A}" destId="{055B33C7-96AB-48F5-948A-6D4A25EC997B}" srcOrd="0" destOrd="0" presId="urn:microsoft.com/office/officeart/2005/8/layout/chevron2"/>
    <dgm:cxn modelId="{954B6F96-F15F-4E04-861B-14B289D4E87F}" srcId="{5B3E303C-AD23-4AB2-AAC4-4FB6F96BA45A}" destId="{959FF73A-1D3C-4840-BC68-76DC7B426A57}" srcOrd="0" destOrd="0" parTransId="{C0D02E4A-3C29-463F-8D24-14B1FB20DD79}" sibTransId="{A28DB202-5020-4220-A85B-382A4321E282}"/>
    <dgm:cxn modelId="{F0110BE2-2D95-439F-BE97-4A9F6A4D83D2}" type="presOf" srcId="{B3C2CD20-F007-4AA0-8024-A8FB366B53D3}" destId="{16C20845-61E4-4175-B22D-16E9D9F75398}" srcOrd="0" destOrd="0" presId="urn:microsoft.com/office/officeart/2005/8/layout/chevron2"/>
    <dgm:cxn modelId="{8F9EC622-6291-4490-9EE0-3BF50ABD6484}" srcId="{ED90B924-1370-4EAF-B9CD-51ABDE475C27}" destId="{3A6DBFDB-B637-43D5-99B1-2900C0A1753C}" srcOrd="2" destOrd="0" parTransId="{85945D0A-4215-49C3-BCB2-12E05138E6E7}" sibTransId="{E1067906-FAD2-49DD-8B77-158D74ED2147}"/>
    <dgm:cxn modelId="{080144BF-9B0F-4BE7-A3FE-D934DA090AC9}" srcId="{433A18CB-CB44-4D60-9046-7C981828B952}" destId="{B3C2CD20-F007-4AA0-8024-A8FB366B53D3}" srcOrd="0" destOrd="0" parTransId="{31953FEC-CFE7-4793-A666-2D8ADC6BF291}" sibTransId="{98941E05-67EA-4F17-B7D8-143359BE3412}"/>
    <dgm:cxn modelId="{7A1A73EE-5EF7-4A3D-86FB-11BA439A8C68}" srcId="{ED90B924-1370-4EAF-B9CD-51ABDE475C27}" destId="{5B3E303C-AD23-4AB2-AAC4-4FB6F96BA45A}" srcOrd="1" destOrd="0" parTransId="{FA9F31AF-8954-4518-82C2-83DACEE3180B}" sibTransId="{BE1568AF-FE9C-4E93-AC96-ABFBBF544278}"/>
    <dgm:cxn modelId="{CC95B743-8E00-4272-A204-4A56C0015C58}" type="presOf" srcId="{17F42A5F-EAD1-449B-A9B4-A7F643F764F2}" destId="{A13D1D2B-04FE-4D2F-807B-5BF5C34E7AF9}" srcOrd="0" destOrd="0" presId="urn:microsoft.com/office/officeart/2005/8/layout/chevron2"/>
    <dgm:cxn modelId="{03779CA9-AF9F-4FEE-9640-2F2F8262F1C8}" type="presParOf" srcId="{2BF5E86C-AE43-4B75-A956-B240A7137FD8}" destId="{8F347FA6-4389-4B30-B496-4F724DF1D7EE}" srcOrd="0" destOrd="0" presId="urn:microsoft.com/office/officeart/2005/8/layout/chevron2"/>
    <dgm:cxn modelId="{0989C9D2-90B3-4411-8F8C-81C810E57F96}" type="presParOf" srcId="{8F347FA6-4389-4B30-B496-4F724DF1D7EE}" destId="{751C76DD-DF63-4322-B771-BD9B97D675AE}" srcOrd="0" destOrd="0" presId="urn:microsoft.com/office/officeart/2005/8/layout/chevron2"/>
    <dgm:cxn modelId="{5DE5B0A4-B6B8-4982-94F2-97A636633869}" type="presParOf" srcId="{8F347FA6-4389-4B30-B496-4F724DF1D7EE}" destId="{16C20845-61E4-4175-B22D-16E9D9F75398}" srcOrd="1" destOrd="0" presId="urn:microsoft.com/office/officeart/2005/8/layout/chevron2"/>
    <dgm:cxn modelId="{298E654A-0FB0-46B4-8C0F-C769471755C0}" type="presParOf" srcId="{2BF5E86C-AE43-4B75-A956-B240A7137FD8}" destId="{24867D85-BD8F-45D1-803B-273E599AB97A}" srcOrd="1" destOrd="0" presId="urn:microsoft.com/office/officeart/2005/8/layout/chevron2"/>
    <dgm:cxn modelId="{9AB93D0E-06AA-44C7-AF24-7B357ED60263}" type="presParOf" srcId="{2BF5E86C-AE43-4B75-A956-B240A7137FD8}" destId="{DF820FD5-94A9-428E-B2BE-86D0093B17F3}" srcOrd="2" destOrd="0" presId="urn:microsoft.com/office/officeart/2005/8/layout/chevron2"/>
    <dgm:cxn modelId="{89BFDAC0-0A40-45E8-8A56-98AB11E8F20A}" type="presParOf" srcId="{DF820FD5-94A9-428E-B2BE-86D0093B17F3}" destId="{055B33C7-96AB-48F5-948A-6D4A25EC997B}" srcOrd="0" destOrd="0" presId="urn:microsoft.com/office/officeart/2005/8/layout/chevron2"/>
    <dgm:cxn modelId="{BA7DE866-8DBA-47BB-ADB6-3055841E5542}" type="presParOf" srcId="{DF820FD5-94A9-428E-B2BE-86D0093B17F3}" destId="{4596092B-3F83-40F9-94E0-BD25E885C9A8}" srcOrd="1" destOrd="0" presId="urn:microsoft.com/office/officeart/2005/8/layout/chevron2"/>
    <dgm:cxn modelId="{785F4C3E-C8FE-4885-BD0A-6AD9E81A7C4D}" type="presParOf" srcId="{2BF5E86C-AE43-4B75-A956-B240A7137FD8}" destId="{243548D5-C8FA-4A4B-9BF5-72C180809938}" srcOrd="3" destOrd="0" presId="urn:microsoft.com/office/officeart/2005/8/layout/chevron2"/>
    <dgm:cxn modelId="{AA32AE64-8712-47CD-9793-414840AFEAC5}" type="presParOf" srcId="{2BF5E86C-AE43-4B75-A956-B240A7137FD8}" destId="{6B8A4445-AA2D-4D97-B36E-3551E26B1DAD}" srcOrd="4" destOrd="0" presId="urn:microsoft.com/office/officeart/2005/8/layout/chevron2"/>
    <dgm:cxn modelId="{8FCE7E66-6F64-487E-BDAD-3B13300C55FC}" type="presParOf" srcId="{6B8A4445-AA2D-4D97-B36E-3551E26B1DAD}" destId="{941A38F6-BB8F-4FF8-BFA1-E207282ACB7C}" srcOrd="0" destOrd="0" presId="urn:microsoft.com/office/officeart/2005/8/layout/chevron2"/>
    <dgm:cxn modelId="{80BFCDF7-18D5-40B0-95C1-1CAAC34C7763}" type="presParOf" srcId="{6B8A4445-AA2D-4D97-B36E-3551E26B1DAD}" destId="{A13D1D2B-04FE-4D2F-807B-5BF5C34E7AF9}"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2F4114-B058-45B5-B15D-C7B03596D4DD}" type="doc">
      <dgm:prSet loTypeId="urn:microsoft.com/office/officeart/2018/2/layout/IconLabelDescriptionList" loCatId="icon" qsTypeId="urn:microsoft.com/office/officeart/2005/8/quickstyle/simple1" qsCatId="simple" csTypeId="urn:microsoft.com/office/officeart/2018/5/colors/Iconchunking_neutralbg_accent3_2" csCatId="accent3" phldr="1"/>
      <dgm:spPr/>
      <dgm:t>
        <a:bodyPr/>
        <a:lstStyle/>
        <a:p>
          <a:endParaRPr lang="en-ZA"/>
        </a:p>
      </dgm:t>
    </dgm:pt>
    <dgm:pt modelId="{E815F7A2-7BAD-4410-8A81-756553F8A921}">
      <dgm:prSet phldrT="[Text]"/>
      <dgm:spPr/>
      <dgm:t>
        <a:bodyPr/>
        <a:lstStyle/>
        <a:p>
          <a:pPr>
            <a:lnSpc>
              <a:spcPct val="100000"/>
            </a:lnSpc>
            <a:defRPr b="1"/>
          </a:pPr>
          <a:r>
            <a:rPr lang="en-ZA" b="1" dirty="0"/>
            <a:t>Radio Broadcasting &amp; Communication</a:t>
          </a:r>
        </a:p>
      </dgm:t>
    </dgm:pt>
    <dgm:pt modelId="{E9CC52B8-336B-43D7-A72A-C68A0B25C028}" type="parTrans" cxnId="{0A07C4C4-2AAD-4191-8D06-FA555DF6FBF2}">
      <dgm:prSet/>
      <dgm:spPr/>
      <dgm:t>
        <a:bodyPr/>
        <a:lstStyle/>
        <a:p>
          <a:endParaRPr lang="en-ZA"/>
        </a:p>
      </dgm:t>
    </dgm:pt>
    <dgm:pt modelId="{6052BA36-8EA1-41E0-ABCD-4F687228649A}" type="sibTrans" cxnId="{0A07C4C4-2AAD-4191-8D06-FA555DF6FBF2}">
      <dgm:prSet/>
      <dgm:spPr/>
      <dgm:t>
        <a:bodyPr/>
        <a:lstStyle/>
        <a:p>
          <a:endParaRPr lang="en-ZA"/>
        </a:p>
      </dgm:t>
    </dgm:pt>
    <dgm:pt modelId="{D0DE2B46-F73A-42C2-B6BC-E78328A57535}">
      <dgm:prSet phldrT="[Text]" custT="1"/>
      <dgm:spPr/>
      <dgm:t>
        <a:bodyPr/>
        <a:lstStyle/>
        <a:p>
          <a:pPr>
            <a:lnSpc>
              <a:spcPct val="100000"/>
            </a:lnSpc>
          </a:pPr>
          <a:r>
            <a:rPr lang="en-ZA" sz="800" dirty="0">
              <a:latin typeface="Arial" panose="020B0604020202020204" pitchFamily="34" charset="0"/>
              <a:cs typeface="Arial" panose="020B0604020202020204" pitchFamily="34" charset="0"/>
            </a:rPr>
            <a:t>This pillar will offer tailored &amp; customized high quality programming with need centred content intended address specific challenges at an individual, family and community level. The distribution of content will be driven by a communication strategy that takes into account each target group dynamics such as location, age, infrastructure, learning styles, socio economic challenges etc</a:t>
          </a:r>
        </a:p>
      </dgm:t>
    </dgm:pt>
    <dgm:pt modelId="{E8F91C21-81F1-4E83-B8CD-C027B9F9606A}" type="parTrans" cxnId="{865ACE9C-26FD-43EB-AB68-7B8DF0B408A5}">
      <dgm:prSet/>
      <dgm:spPr/>
      <dgm:t>
        <a:bodyPr/>
        <a:lstStyle/>
        <a:p>
          <a:endParaRPr lang="en-ZA"/>
        </a:p>
      </dgm:t>
    </dgm:pt>
    <dgm:pt modelId="{C1705CC4-C758-4EFB-8BB7-37205E0D581A}" type="sibTrans" cxnId="{865ACE9C-26FD-43EB-AB68-7B8DF0B408A5}">
      <dgm:prSet/>
      <dgm:spPr/>
      <dgm:t>
        <a:bodyPr/>
        <a:lstStyle/>
        <a:p>
          <a:endParaRPr lang="en-ZA"/>
        </a:p>
      </dgm:t>
    </dgm:pt>
    <dgm:pt modelId="{E03EF98A-BAB4-49EB-A451-9C334AD32B89}">
      <dgm:prSet phldrT="[Text]"/>
      <dgm:spPr/>
      <dgm:t>
        <a:bodyPr/>
        <a:lstStyle/>
        <a:p>
          <a:pPr>
            <a:lnSpc>
              <a:spcPct val="100000"/>
            </a:lnSpc>
            <a:defRPr b="1"/>
          </a:pPr>
          <a:r>
            <a:rPr lang="en-ZA" b="1" dirty="0"/>
            <a:t>Social Enterprising</a:t>
          </a:r>
        </a:p>
      </dgm:t>
    </dgm:pt>
    <dgm:pt modelId="{8C09E230-2BA9-4C9F-A123-2D99FD1562A4}" type="parTrans" cxnId="{71470ADB-44D7-4164-A404-D7DD0DD3D8D7}">
      <dgm:prSet/>
      <dgm:spPr/>
      <dgm:t>
        <a:bodyPr/>
        <a:lstStyle/>
        <a:p>
          <a:endParaRPr lang="en-ZA"/>
        </a:p>
      </dgm:t>
    </dgm:pt>
    <dgm:pt modelId="{6B62C41C-396F-4029-88AF-7243AF98992C}" type="sibTrans" cxnId="{71470ADB-44D7-4164-A404-D7DD0DD3D8D7}">
      <dgm:prSet/>
      <dgm:spPr/>
      <dgm:t>
        <a:bodyPr/>
        <a:lstStyle/>
        <a:p>
          <a:endParaRPr lang="en-ZA"/>
        </a:p>
      </dgm:t>
    </dgm:pt>
    <dgm:pt modelId="{354F9348-6937-4251-A075-2D6C11EAAE1A}">
      <dgm:prSet phldrT="[Text]" custT="1"/>
      <dgm:spPr/>
      <dgm:t>
        <a:bodyPr/>
        <a:lstStyle/>
        <a:p>
          <a:pPr algn="just">
            <a:lnSpc>
              <a:spcPct val="100000"/>
            </a:lnSpc>
          </a:pPr>
          <a:r>
            <a:rPr lang="en-ZA" sz="800" dirty="0">
              <a:latin typeface="Arial" panose="020B0604020202020204" pitchFamily="34" charset="0"/>
              <a:cs typeface="Arial" panose="020B0604020202020204" pitchFamily="34" charset="0"/>
            </a:rPr>
            <a:t>This pillar focuses on the provision of income generating opportunities to meet the basic needs of communities. At </a:t>
          </a:r>
          <a:r>
            <a:rPr lang="en-ZA" sz="800" dirty="0" err="1">
              <a:latin typeface="Arial" panose="020B0604020202020204" pitchFamily="34" charset="0"/>
              <a:cs typeface="Arial" panose="020B0604020202020204" pitchFamily="34" charset="0"/>
            </a:rPr>
            <a:t>KisimaRadio</a:t>
          </a:r>
          <a:r>
            <a:rPr lang="en-ZA" sz="800" dirty="0">
              <a:latin typeface="Arial" panose="020B0604020202020204" pitchFamily="34" charset="0"/>
              <a:cs typeface="Arial" panose="020B0604020202020204" pitchFamily="34" charset="0"/>
            </a:rPr>
            <a:t> we believe a critical success indicator for the service is in how well we maximize benefits to society whilst maximizing profits. Through strategic partnership we aim to define &amp; implement a funding strategy to support social programs that are aligned to the vision of </a:t>
          </a:r>
          <a:r>
            <a:rPr lang="en-ZA" sz="800" dirty="0" err="1">
              <a:latin typeface="Arial" panose="020B0604020202020204" pitchFamily="34" charset="0"/>
              <a:cs typeface="Arial" panose="020B0604020202020204" pitchFamily="34" charset="0"/>
            </a:rPr>
            <a:t>KisimaRadio</a:t>
          </a:r>
          <a:r>
            <a:rPr lang="en-ZA" sz="800" dirty="0">
              <a:latin typeface="Arial" panose="020B0604020202020204" pitchFamily="34" charset="0"/>
              <a:cs typeface="Arial" panose="020B0604020202020204" pitchFamily="34" charset="0"/>
            </a:rPr>
            <a:t>.</a:t>
          </a:r>
        </a:p>
      </dgm:t>
    </dgm:pt>
    <dgm:pt modelId="{99C269E7-FE08-405A-A926-8065E6D96B2E}" type="parTrans" cxnId="{9D08ECF9-F307-4C7F-AA6F-A0C0053ED769}">
      <dgm:prSet/>
      <dgm:spPr/>
      <dgm:t>
        <a:bodyPr/>
        <a:lstStyle/>
        <a:p>
          <a:endParaRPr lang="en-ZA"/>
        </a:p>
      </dgm:t>
    </dgm:pt>
    <dgm:pt modelId="{56DD6C3F-3999-4686-82F2-F034FEF1F8AF}" type="sibTrans" cxnId="{9D08ECF9-F307-4C7F-AA6F-A0C0053ED769}">
      <dgm:prSet/>
      <dgm:spPr/>
      <dgm:t>
        <a:bodyPr/>
        <a:lstStyle/>
        <a:p>
          <a:endParaRPr lang="en-ZA"/>
        </a:p>
      </dgm:t>
    </dgm:pt>
    <dgm:pt modelId="{B764353E-DD58-4590-968D-1227ECD3F266}">
      <dgm:prSet phldrT="[Text]"/>
      <dgm:spPr/>
      <dgm:t>
        <a:bodyPr/>
        <a:lstStyle/>
        <a:p>
          <a:pPr>
            <a:lnSpc>
              <a:spcPct val="100000"/>
            </a:lnSpc>
            <a:defRPr b="1"/>
          </a:pPr>
          <a:r>
            <a:rPr lang="en-ZA" b="1" dirty="0"/>
            <a:t>Community Transformation Initiatives</a:t>
          </a:r>
        </a:p>
      </dgm:t>
    </dgm:pt>
    <dgm:pt modelId="{1579060F-FA15-47F5-B226-7B3249559F52}" type="parTrans" cxnId="{94D898EF-1DF0-45A5-95D2-E620E75E0B57}">
      <dgm:prSet/>
      <dgm:spPr/>
      <dgm:t>
        <a:bodyPr/>
        <a:lstStyle/>
        <a:p>
          <a:endParaRPr lang="en-ZA"/>
        </a:p>
      </dgm:t>
    </dgm:pt>
    <dgm:pt modelId="{F3DCD0BE-2AEE-4CDA-9096-85B67A1DC1B3}" type="sibTrans" cxnId="{94D898EF-1DF0-45A5-95D2-E620E75E0B57}">
      <dgm:prSet/>
      <dgm:spPr/>
      <dgm:t>
        <a:bodyPr/>
        <a:lstStyle/>
        <a:p>
          <a:endParaRPr lang="en-ZA"/>
        </a:p>
      </dgm:t>
    </dgm:pt>
    <dgm:pt modelId="{BCF179A5-E38C-4AD7-8C19-7B6F83AEA6FC}">
      <dgm:prSet phldrT="[Text]" custT="1"/>
      <dgm:spPr/>
      <dgm:t>
        <a:bodyPr/>
        <a:lstStyle/>
        <a:p>
          <a:pPr>
            <a:lnSpc>
              <a:spcPct val="100000"/>
            </a:lnSpc>
          </a:pPr>
          <a:r>
            <a:rPr lang="en-ZA" sz="800" dirty="0">
              <a:latin typeface="Arial" panose="020B0604020202020204" pitchFamily="34" charset="0"/>
              <a:cs typeface="Arial" panose="020B0604020202020204" pitchFamily="34" charset="0"/>
            </a:rPr>
            <a:t>This pillar focuses on the identification of initiatives that will be implemented in collaboration with stakeholders, the emphasis will be on the following groups: youth, children, women, people living with disabilities, orphans, child headed families, vulnerable young and old men, homeless people, senior citizen and local business. The stakeholder groups will be defined through a mapping process intended to guide the organization’s collaboration decisions. </a:t>
          </a:r>
        </a:p>
      </dgm:t>
    </dgm:pt>
    <dgm:pt modelId="{E47F4CC2-21D1-4510-87FD-FB87A528E46B}" type="parTrans" cxnId="{5962482D-142C-4744-891B-7CF00DD0DA8D}">
      <dgm:prSet/>
      <dgm:spPr/>
      <dgm:t>
        <a:bodyPr/>
        <a:lstStyle/>
        <a:p>
          <a:endParaRPr lang="en-ZA"/>
        </a:p>
      </dgm:t>
    </dgm:pt>
    <dgm:pt modelId="{0ED7A2FC-54BA-4CD9-8F23-1E5F248C93DC}" type="sibTrans" cxnId="{5962482D-142C-4744-891B-7CF00DD0DA8D}">
      <dgm:prSet/>
      <dgm:spPr/>
      <dgm:t>
        <a:bodyPr/>
        <a:lstStyle/>
        <a:p>
          <a:endParaRPr lang="en-ZA"/>
        </a:p>
      </dgm:t>
    </dgm:pt>
    <dgm:pt modelId="{A2B450A2-3B63-4728-91EA-0131808635D3}">
      <dgm:prSet phldrT="[Text]"/>
      <dgm:spPr/>
      <dgm:t>
        <a:bodyPr/>
        <a:lstStyle/>
        <a:p>
          <a:pPr algn="l">
            <a:lnSpc>
              <a:spcPct val="100000"/>
            </a:lnSpc>
          </a:pPr>
          <a:endParaRPr lang="en-ZA" sz="1600" dirty="0"/>
        </a:p>
      </dgm:t>
    </dgm:pt>
    <dgm:pt modelId="{BF06BC66-5AEE-4294-B79A-AA15219BBD11}" type="parTrans" cxnId="{685FD9E7-3B1D-4421-90CB-75696D25727A}">
      <dgm:prSet/>
      <dgm:spPr/>
      <dgm:t>
        <a:bodyPr/>
        <a:lstStyle/>
        <a:p>
          <a:endParaRPr lang="en-ZA"/>
        </a:p>
      </dgm:t>
    </dgm:pt>
    <dgm:pt modelId="{1A7E5B56-5FB8-4A29-9ADF-264DBFC583D4}" type="sibTrans" cxnId="{685FD9E7-3B1D-4421-90CB-75696D25727A}">
      <dgm:prSet/>
      <dgm:spPr/>
      <dgm:t>
        <a:bodyPr/>
        <a:lstStyle/>
        <a:p>
          <a:endParaRPr lang="en-ZA"/>
        </a:p>
      </dgm:t>
    </dgm:pt>
    <dgm:pt modelId="{FBBD8C7F-C791-4068-BF27-6CEB013A5E83}" type="pres">
      <dgm:prSet presAssocID="{CE2F4114-B058-45B5-B15D-C7B03596D4DD}" presName="root" presStyleCnt="0">
        <dgm:presLayoutVars>
          <dgm:dir/>
          <dgm:resizeHandles val="exact"/>
        </dgm:presLayoutVars>
      </dgm:prSet>
      <dgm:spPr/>
      <dgm:t>
        <a:bodyPr/>
        <a:lstStyle/>
        <a:p>
          <a:endParaRPr lang="en-ZA"/>
        </a:p>
      </dgm:t>
    </dgm:pt>
    <dgm:pt modelId="{40EC9518-65CB-4AD0-84F7-F810DC623556}" type="pres">
      <dgm:prSet presAssocID="{E815F7A2-7BAD-4410-8A81-756553F8A921}" presName="compNode" presStyleCnt="0"/>
      <dgm:spPr/>
    </dgm:pt>
    <dgm:pt modelId="{E15F4066-08E4-418F-A09C-46E88B1BDD35}" type="pres">
      <dgm:prSet presAssocID="{E815F7A2-7BAD-4410-8A81-756553F8A921}" presName="iconRect" presStyleLbl="node1" presStyleIdx="0" presStyleCnt="3" custScaleX="168123" custScaleY="156303" custLinFactNeighborX="42495" custLinFactNeighborY="-5812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Megaphone"/>
        </a:ext>
      </dgm:extLst>
    </dgm:pt>
    <dgm:pt modelId="{BB17EF26-5158-41FD-8325-3C5501D89AC0}" type="pres">
      <dgm:prSet presAssocID="{E815F7A2-7BAD-4410-8A81-756553F8A921}" presName="iconSpace" presStyleCnt="0"/>
      <dgm:spPr/>
    </dgm:pt>
    <dgm:pt modelId="{50C83CB9-234C-455A-8EF8-9A7BE2A7F514}" type="pres">
      <dgm:prSet presAssocID="{E815F7A2-7BAD-4410-8A81-756553F8A921}" presName="parTx" presStyleLbl="revTx" presStyleIdx="0" presStyleCnt="6" custLinFactNeighborY="-42092">
        <dgm:presLayoutVars>
          <dgm:chMax val="0"/>
          <dgm:chPref val="0"/>
        </dgm:presLayoutVars>
      </dgm:prSet>
      <dgm:spPr/>
      <dgm:t>
        <a:bodyPr/>
        <a:lstStyle/>
        <a:p>
          <a:endParaRPr lang="en-ZA"/>
        </a:p>
      </dgm:t>
    </dgm:pt>
    <dgm:pt modelId="{7375A8C5-0642-45D7-8E17-4994F2C27FD5}" type="pres">
      <dgm:prSet presAssocID="{E815F7A2-7BAD-4410-8A81-756553F8A921}" presName="txSpace" presStyleCnt="0"/>
      <dgm:spPr/>
    </dgm:pt>
    <dgm:pt modelId="{C8020307-C576-4740-90AB-96FB13D0A6BA}" type="pres">
      <dgm:prSet presAssocID="{E815F7A2-7BAD-4410-8A81-756553F8A921}" presName="desTx" presStyleLbl="revTx" presStyleIdx="1" presStyleCnt="6" custLinFactNeighborX="-354" custLinFactNeighborY="9881">
        <dgm:presLayoutVars/>
      </dgm:prSet>
      <dgm:spPr/>
      <dgm:t>
        <a:bodyPr/>
        <a:lstStyle/>
        <a:p>
          <a:endParaRPr lang="en-ZA"/>
        </a:p>
      </dgm:t>
    </dgm:pt>
    <dgm:pt modelId="{A6707E73-6493-4DE5-A67D-7BD3D9C26B5A}" type="pres">
      <dgm:prSet presAssocID="{6052BA36-8EA1-41E0-ABCD-4F687228649A}" presName="sibTrans" presStyleCnt="0"/>
      <dgm:spPr/>
    </dgm:pt>
    <dgm:pt modelId="{D4E3B738-4FBD-4665-8F72-2E8CC80332F4}" type="pres">
      <dgm:prSet presAssocID="{E03EF98A-BAB4-49EB-A451-9C334AD32B89}" presName="compNode" presStyleCnt="0"/>
      <dgm:spPr/>
    </dgm:pt>
    <dgm:pt modelId="{D37E40C2-7F9E-45F8-B0DB-90E9E260FDE1}" type="pres">
      <dgm:prSet presAssocID="{E03EF98A-BAB4-49EB-A451-9C334AD32B89}" presName="iconRect" presStyleLbl="node1" presStyleIdx="1" presStyleCnt="3" custScaleX="130281" custLinFactNeighborX="30698" custLinFactNeighborY="-4913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ollar"/>
        </a:ext>
      </dgm:extLst>
    </dgm:pt>
    <dgm:pt modelId="{AC8F798C-5F9F-427B-B2B2-E076425F94FC}" type="pres">
      <dgm:prSet presAssocID="{E03EF98A-BAB4-49EB-A451-9C334AD32B89}" presName="iconSpace" presStyleCnt="0"/>
      <dgm:spPr/>
    </dgm:pt>
    <dgm:pt modelId="{4B587551-9B1D-4522-8C79-D590FFE6F8F2}" type="pres">
      <dgm:prSet presAssocID="{E03EF98A-BAB4-49EB-A451-9C334AD32B89}" presName="parTx" presStyleLbl="revTx" presStyleIdx="2" presStyleCnt="6" custScaleX="101053" custScaleY="62877" custLinFactNeighborX="-2005" custLinFactNeighborY="-63003">
        <dgm:presLayoutVars>
          <dgm:chMax val="0"/>
          <dgm:chPref val="0"/>
        </dgm:presLayoutVars>
      </dgm:prSet>
      <dgm:spPr/>
      <dgm:t>
        <a:bodyPr/>
        <a:lstStyle/>
        <a:p>
          <a:endParaRPr lang="en-ZA"/>
        </a:p>
      </dgm:t>
    </dgm:pt>
    <dgm:pt modelId="{B7617074-176C-4D65-9098-2EF83DAE1FE0}" type="pres">
      <dgm:prSet presAssocID="{E03EF98A-BAB4-49EB-A451-9C334AD32B89}" presName="txSpace" presStyleCnt="0"/>
      <dgm:spPr/>
    </dgm:pt>
    <dgm:pt modelId="{E5772A3D-4301-4450-9DCE-6DC0EA281757}" type="pres">
      <dgm:prSet presAssocID="{E03EF98A-BAB4-49EB-A451-9C334AD32B89}" presName="desTx" presStyleLbl="revTx" presStyleIdx="3" presStyleCnt="6" custScaleY="96584" custLinFactNeighborX="-10585" custLinFactNeighborY="7818">
        <dgm:presLayoutVars/>
      </dgm:prSet>
      <dgm:spPr/>
      <dgm:t>
        <a:bodyPr/>
        <a:lstStyle/>
        <a:p>
          <a:endParaRPr lang="en-ZA"/>
        </a:p>
      </dgm:t>
    </dgm:pt>
    <dgm:pt modelId="{53276CDC-A561-458C-B77B-3C53C5CD5A58}" type="pres">
      <dgm:prSet presAssocID="{6B62C41C-396F-4029-88AF-7243AF98992C}" presName="sibTrans" presStyleCnt="0"/>
      <dgm:spPr/>
    </dgm:pt>
    <dgm:pt modelId="{34ECF339-5E7D-49A8-A0EF-1CD79D5F1BFA}" type="pres">
      <dgm:prSet presAssocID="{B764353E-DD58-4590-968D-1227ECD3F266}" presName="compNode" presStyleCnt="0"/>
      <dgm:spPr/>
    </dgm:pt>
    <dgm:pt modelId="{43D58DC4-3515-464E-837F-9C29B3D09535}" type="pres">
      <dgm:prSet presAssocID="{B764353E-DD58-4590-968D-1227ECD3F266}" presName="iconRect" presStyleLbl="node1" presStyleIdx="2" presStyleCnt="3" custLinFactNeighborX="47064" custLinFactNeighborY="-44121"/>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Kimono"/>
        </a:ext>
      </dgm:extLst>
    </dgm:pt>
    <dgm:pt modelId="{AEFCC70B-C8D0-4EEB-88DF-3F8FD8B94148}" type="pres">
      <dgm:prSet presAssocID="{B764353E-DD58-4590-968D-1227ECD3F266}" presName="iconSpace" presStyleCnt="0"/>
      <dgm:spPr/>
    </dgm:pt>
    <dgm:pt modelId="{788E4543-F503-4EA9-B793-DA647AE62296}" type="pres">
      <dgm:prSet presAssocID="{B764353E-DD58-4590-968D-1227ECD3F266}" presName="parTx" presStyleLbl="revTx" presStyleIdx="4" presStyleCnt="6" custLinFactNeighborX="558" custLinFactNeighborY="-88787">
        <dgm:presLayoutVars>
          <dgm:chMax val="0"/>
          <dgm:chPref val="0"/>
        </dgm:presLayoutVars>
      </dgm:prSet>
      <dgm:spPr/>
      <dgm:t>
        <a:bodyPr/>
        <a:lstStyle/>
        <a:p>
          <a:endParaRPr lang="en-ZA"/>
        </a:p>
      </dgm:t>
    </dgm:pt>
    <dgm:pt modelId="{6CDF9B64-212C-433F-81F2-EF7EA563C2B8}" type="pres">
      <dgm:prSet presAssocID="{B764353E-DD58-4590-968D-1227ECD3F266}" presName="txSpace" presStyleCnt="0"/>
      <dgm:spPr/>
    </dgm:pt>
    <dgm:pt modelId="{67BBA550-4598-482C-B81A-53DCBD5514AD}" type="pres">
      <dgm:prSet presAssocID="{B764353E-DD58-4590-968D-1227ECD3F266}" presName="desTx" presStyleLbl="revTx" presStyleIdx="5" presStyleCnt="6" custLinFactNeighborX="446" custLinFactNeighborY="8160">
        <dgm:presLayoutVars/>
      </dgm:prSet>
      <dgm:spPr/>
      <dgm:t>
        <a:bodyPr/>
        <a:lstStyle/>
        <a:p>
          <a:endParaRPr lang="en-ZA"/>
        </a:p>
      </dgm:t>
    </dgm:pt>
  </dgm:ptLst>
  <dgm:cxnLst>
    <dgm:cxn modelId="{94D898EF-1DF0-45A5-95D2-E620E75E0B57}" srcId="{CE2F4114-B058-45B5-B15D-C7B03596D4DD}" destId="{B764353E-DD58-4590-968D-1227ECD3F266}" srcOrd="2" destOrd="0" parTransId="{1579060F-FA15-47F5-B226-7B3249559F52}" sibTransId="{F3DCD0BE-2AEE-4CDA-9096-85B67A1DC1B3}"/>
    <dgm:cxn modelId="{71470ADB-44D7-4164-A404-D7DD0DD3D8D7}" srcId="{CE2F4114-B058-45B5-B15D-C7B03596D4DD}" destId="{E03EF98A-BAB4-49EB-A451-9C334AD32B89}" srcOrd="1" destOrd="0" parTransId="{8C09E230-2BA9-4C9F-A123-2D99FD1562A4}" sibTransId="{6B62C41C-396F-4029-88AF-7243AF98992C}"/>
    <dgm:cxn modelId="{0A07C4C4-2AAD-4191-8D06-FA555DF6FBF2}" srcId="{CE2F4114-B058-45B5-B15D-C7B03596D4DD}" destId="{E815F7A2-7BAD-4410-8A81-756553F8A921}" srcOrd="0" destOrd="0" parTransId="{E9CC52B8-336B-43D7-A72A-C68A0B25C028}" sibTransId="{6052BA36-8EA1-41E0-ABCD-4F687228649A}"/>
    <dgm:cxn modelId="{5962482D-142C-4744-891B-7CF00DD0DA8D}" srcId="{B764353E-DD58-4590-968D-1227ECD3F266}" destId="{BCF179A5-E38C-4AD7-8C19-7B6F83AEA6FC}" srcOrd="0" destOrd="0" parTransId="{E47F4CC2-21D1-4510-87FD-FB87A528E46B}" sibTransId="{0ED7A2FC-54BA-4CD9-8F23-1E5F248C93DC}"/>
    <dgm:cxn modelId="{DE5B9483-5609-41A9-AF4A-85B28B292343}" type="presOf" srcId="{E815F7A2-7BAD-4410-8A81-756553F8A921}" destId="{50C83CB9-234C-455A-8EF8-9A7BE2A7F514}" srcOrd="0" destOrd="0" presId="urn:microsoft.com/office/officeart/2018/2/layout/IconLabelDescriptionList"/>
    <dgm:cxn modelId="{9D08ECF9-F307-4C7F-AA6F-A0C0053ED769}" srcId="{E03EF98A-BAB4-49EB-A451-9C334AD32B89}" destId="{354F9348-6937-4251-A075-2D6C11EAAE1A}" srcOrd="0" destOrd="0" parTransId="{99C269E7-FE08-405A-A926-8065E6D96B2E}" sibTransId="{56DD6C3F-3999-4686-82F2-F034FEF1F8AF}"/>
    <dgm:cxn modelId="{5B00A123-0F3B-464F-95F3-F9C7B9B4A88D}" type="presOf" srcId="{D0DE2B46-F73A-42C2-B6BC-E78328A57535}" destId="{C8020307-C576-4740-90AB-96FB13D0A6BA}" srcOrd="0" destOrd="0" presId="urn:microsoft.com/office/officeart/2018/2/layout/IconLabelDescriptionList"/>
    <dgm:cxn modelId="{08D2721C-2AD9-413E-8FFE-105172179F01}" type="presOf" srcId="{A2B450A2-3B63-4728-91EA-0131808635D3}" destId="{E5772A3D-4301-4450-9DCE-6DC0EA281757}" srcOrd="0" destOrd="1" presId="urn:microsoft.com/office/officeart/2018/2/layout/IconLabelDescriptionList"/>
    <dgm:cxn modelId="{865ACE9C-26FD-43EB-AB68-7B8DF0B408A5}" srcId="{E815F7A2-7BAD-4410-8A81-756553F8A921}" destId="{D0DE2B46-F73A-42C2-B6BC-E78328A57535}" srcOrd="0" destOrd="0" parTransId="{E8F91C21-81F1-4E83-B8CD-C027B9F9606A}" sibTransId="{C1705CC4-C758-4EFB-8BB7-37205E0D581A}"/>
    <dgm:cxn modelId="{72FD5FCB-281B-403F-B59D-90FFB40A69A1}" type="presOf" srcId="{354F9348-6937-4251-A075-2D6C11EAAE1A}" destId="{E5772A3D-4301-4450-9DCE-6DC0EA281757}" srcOrd="0" destOrd="0" presId="urn:microsoft.com/office/officeart/2018/2/layout/IconLabelDescriptionList"/>
    <dgm:cxn modelId="{B5BFDACD-EF9A-41AE-BEF0-611872D8E9A7}" type="presOf" srcId="{BCF179A5-E38C-4AD7-8C19-7B6F83AEA6FC}" destId="{67BBA550-4598-482C-B81A-53DCBD5514AD}" srcOrd="0" destOrd="0" presId="urn:microsoft.com/office/officeart/2018/2/layout/IconLabelDescriptionList"/>
    <dgm:cxn modelId="{C6371B4A-497F-4AFF-A68C-C257EB314CAF}" type="presOf" srcId="{E03EF98A-BAB4-49EB-A451-9C334AD32B89}" destId="{4B587551-9B1D-4522-8C79-D590FFE6F8F2}" srcOrd="0" destOrd="0" presId="urn:microsoft.com/office/officeart/2018/2/layout/IconLabelDescriptionList"/>
    <dgm:cxn modelId="{685FD9E7-3B1D-4421-90CB-75696D25727A}" srcId="{E03EF98A-BAB4-49EB-A451-9C334AD32B89}" destId="{A2B450A2-3B63-4728-91EA-0131808635D3}" srcOrd="1" destOrd="0" parTransId="{BF06BC66-5AEE-4294-B79A-AA15219BBD11}" sibTransId="{1A7E5B56-5FB8-4A29-9ADF-264DBFC583D4}"/>
    <dgm:cxn modelId="{03A5A955-73A2-482D-B0D5-5E008A52EFA3}" type="presOf" srcId="{CE2F4114-B058-45B5-B15D-C7B03596D4DD}" destId="{FBBD8C7F-C791-4068-BF27-6CEB013A5E83}" srcOrd="0" destOrd="0" presId="urn:microsoft.com/office/officeart/2018/2/layout/IconLabelDescriptionList"/>
    <dgm:cxn modelId="{57BAE719-CC18-4A7A-AFDA-E870305D369D}" type="presOf" srcId="{B764353E-DD58-4590-968D-1227ECD3F266}" destId="{788E4543-F503-4EA9-B793-DA647AE62296}" srcOrd="0" destOrd="0" presId="urn:microsoft.com/office/officeart/2018/2/layout/IconLabelDescriptionList"/>
    <dgm:cxn modelId="{33EA1C4C-1A93-4239-8C29-37849DFEA230}" type="presParOf" srcId="{FBBD8C7F-C791-4068-BF27-6CEB013A5E83}" destId="{40EC9518-65CB-4AD0-84F7-F810DC623556}" srcOrd="0" destOrd="0" presId="urn:microsoft.com/office/officeart/2018/2/layout/IconLabelDescriptionList"/>
    <dgm:cxn modelId="{8B5B8C03-AE94-4585-ABA4-B353E251CBD4}" type="presParOf" srcId="{40EC9518-65CB-4AD0-84F7-F810DC623556}" destId="{E15F4066-08E4-418F-A09C-46E88B1BDD35}" srcOrd="0" destOrd="0" presId="urn:microsoft.com/office/officeart/2018/2/layout/IconLabelDescriptionList"/>
    <dgm:cxn modelId="{1BEC6D3E-3A45-4AB3-9A1A-43F8662095E5}" type="presParOf" srcId="{40EC9518-65CB-4AD0-84F7-F810DC623556}" destId="{BB17EF26-5158-41FD-8325-3C5501D89AC0}" srcOrd="1" destOrd="0" presId="urn:microsoft.com/office/officeart/2018/2/layout/IconLabelDescriptionList"/>
    <dgm:cxn modelId="{0F0A51D8-0B9E-42DD-91D7-3C43834C0488}" type="presParOf" srcId="{40EC9518-65CB-4AD0-84F7-F810DC623556}" destId="{50C83CB9-234C-455A-8EF8-9A7BE2A7F514}" srcOrd="2" destOrd="0" presId="urn:microsoft.com/office/officeart/2018/2/layout/IconLabelDescriptionList"/>
    <dgm:cxn modelId="{E9DF6541-1913-4726-900C-E5E979724F24}" type="presParOf" srcId="{40EC9518-65CB-4AD0-84F7-F810DC623556}" destId="{7375A8C5-0642-45D7-8E17-4994F2C27FD5}" srcOrd="3" destOrd="0" presId="urn:microsoft.com/office/officeart/2018/2/layout/IconLabelDescriptionList"/>
    <dgm:cxn modelId="{7AE7D68E-E8C9-4586-A87F-75CD20EBD53C}" type="presParOf" srcId="{40EC9518-65CB-4AD0-84F7-F810DC623556}" destId="{C8020307-C576-4740-90AB-96FB13D0A6BA}" srcOrd="4" destOrd="0" presId="urn:microsoft.com/office/officeart/2018/2/layout/IconLabelDescriptionList"/>
    <dgm:cxn modelId="{7BF63610-A3E7-4D03-BEFA-749506F50C82}" type="presParOf" srcId="{FBBD8C7F-C791-4068-BF27-6CEB013A5E83}" destId="{A6707E73-6493-4DE5-A67D-7BD3D9C26B5A}" srcOrd="1" destOrd="0" presId="urn:microsoft.com/office/officeart/2018/2/layout/IconLabelDescriptionList"/>
    <dgm:cxn modelId="{6C6838CC-5F2E-4876-A723-23DAEE49438E}" type="presParOf" srcId="{FBBD8C7F-C791-4068-BF27-6CEB013A5E83}" destId="{D4E3B738-4FBD-4665-8F72-2E8CC80332F4}" srcOrd="2" destOrd="0" presId="urn:microsoft.com/office/officeart/2018/2/layout/IconLabelDescriptionList"/>
    <dgm:cxn modelId="{8F7E91EA-1B13-425F-91F4-65C3A4E8BF2C}" type="presParOf" srcId="{D4E3B738-4FBD-4665-8F72-2E8CC80332F4}" destId="{D37E40C2-7F9E-45F8-B0DB-90E9E260FDE1}" srcOrd="0" destOrd="0" presId="urn:microsoft.com/office/officeart/2018/2/layout/IconLabelDescriptionList"/>
    <dgm:cxn modelId="{87D9DFD6-EBA4-4CC1-A37B-E3197D60ADA7}" type="presParOf" srcId="{D4E3B738-4FBD-4665-8F72-2E8CC80332F4}" destId="{AC8F798C-5F9F-427B-B2B2-E076425F94FC}" srcOrd="1" destOrd="0" presId="urn:microsoft.com/office/officeart/2018/2/layout/IconLabelDescriptionList"/>
    <dgm:cxn modelId="{B437C07A-C27C-42E1-98F7-5C4D4BCEB3A9}" type="presParOf" srcId="{D4E3B738-4FBD-4665-8F72-2E8CC80332F4}" destId="{4B587551-9B1D-4522-8C79-D590FFE6F8F2}" srcOrd="2" destOrd="0" presId="urn:microsoft.com/office/officeart/2018/2/layout/IconLabelDescriptionList"/>
    <dgm:cxn modelId="{88CA2198-8E91-4CC6-AE5D-063005298295}" type="presParOf" srcId="{D4E3B738-4FBD-4665-8F72-2E8CC80332F4}" destId="{B7617074-176C-4D65-9098-2EF83DAE1FE0}" srcOrd="3" destOrd="0" presId="urn:microsoft.com/office/officeart/2018/2/layout/IconLabelDescriptionList"/>
    <dgm:cxn modelId="{46CC85F6-F348-4B10-AE16-65618C1046DB}" type="presParOf" srcId="{D4E3B738-4FBD-4665-8F72-2E8CC80332F4}" destId="{E5772A3D-4301-4450-9DCE-6DC0EA281757}" srcOrd="4" destOrd="0" presId="urn:microsoft.com/office/officeart/2018/2/layout/IconLabelDescriptionList"/>
    <dgm:cxn modelId="{A86872ED-2D62-4CE6-BAF3-5B58EFDA8500}" type="presParOf" srcId="{FBBD8C7F-C791-4068-BF27-6CEB013A5E83}" destId="{53276CDC-A561-458C-B77B-3C53C5CD5A58}" srcOrd="3" destOrd="0" presId="urn:microsoft.com/office/officeart/2018/2/layout/IconLabelDescriptionList"/>
    <dgm:cxn modelId="{786D62C1-A719-4F70-9703-74F13B3C4FA8}" type="presParOf" srcId="{FBBD8C7F-C791-4068-BF27-6CEB013A5E83}" destId="{34ECF339-5E7D-49A8-A0EF-1CD79D5F1BFA}" srcOrd="4" destOrd="0" presId="urn:microsoft.com/office/officeart/2018/2/layout/IconLabelDescriptionList"/>
    <dgm:cxn modelId="{233B99B1-51D3-4D23-BB2E-EC384B9B3E3C}" type="presParOf" srcId="{34ECF339-5E7D-49A8-A0EF-1CD79D5F1BFA}" destId="{43D58DC4-3515-464E-837F-9C29B3D09535}" srcOrd="0" destOrd="0" presId="urn:microsoft.com/office/officeart/2018/2/layout/IconLabelDescriptionList"/>
    <dgm:cxn modelId="{FB9DBC0B-8779-4A10-95FF-1770DFB50F26}" type="presParOf" srcId="{34ECF339-5E7D-49A8-A0EF-1CD79D5F1BFA}" destId="{AEFCC70B-C8D0-4EEB-88DF-3F8FD8B94148}" srcOrd="1" destOrd="0" presId="urn:microsoft.com/office/officeart/2018/2/layout/IconLabelDescriptionList"/>
    <dgm:cxn modelId="{83A7F11F-7CBD-419A-9A46-A0CEE03A4F79}" type="presParOf" srcId="{34ECF339-5E7D-49A8-A0EF-1CD79D5F1BFA}" destId="{788E4543-F503-4EA9-B793-DA647AE62296}" srcOrd="2" destOrd="0" presId="urn:microsoft.com/office/officeart/2018/2/layout/IconLabelDescriptionList"/>
    <dgm:cxn modelId="{BF6C3994-9AAA-46C6-A214-3EE9FF536E90}" type="presParOf" srcId="{34ECF339-5E7D-49A8-A0EF-1CD79D5F1BFA}" destId="{6CDF9B64-212C-433F-81F2-EF7EA563C2B8}" srcOrd="3" destOrd="0" presId="urn:microsoft.com/office/officeart/2018/2/layout/IconLabelDescriptionList"/>
    <dgm:cxn modelId="{0777E985-F084-49C0-88A9-43A89D8A701B}" type="presParOf" srcId="{34ECF339-5E7D-49A8-A0EF-1CD79D5F1BFA}" destId="{67BBA550-4598-482C-B81A-53DCBD5514AD}" srcOrd="4" destOrd="0" presId="urn:microsoft.com/office/officeart/2018/2/layout/IconLabelDescriptionList"/>
  </dgm:cxnLst>
  <dgm:bg/>
  <dgm:whole>
    <a:ln>
      <a:solidFill>
        <a:srgbClr val="E8785A"/>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BD2BDC-BD2C-47C7-9B82-4833827369A0}"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ZA"/>
        </a:p>
      </dgm:t>
    </dgm:pt>
    <dgm:pt modelId="{F0F0C4D1-A37B-4104-9AC1-A5022347C845}">
      <dgm:prSet phldrT="[Text]" custT="1"/>
      <dgm:spPr/>
      <dgm:t>
        <a:bodyPr/>
        <a:lstStyle/>
        <a:p>
          <a:r>
            <a:rPr lang="en-ZA" sz="1200" b="1" dirty="0"/>
            <a:t>Unemployment</a:t>
          </a:r>
        </a:p>
      </dgm:t>
    </dgm:pt>
    <dgm:pt modelId="{3905741A-E678-4676-862B-B376F1B328C7}" type="parTrans" cxnId="{3836F44C-6067-402E-B901-F7E282DABB72}">
      <dgm:prSet/>
      <dgm:spPr/>
      <dgm:t>
        <a:bodyPr/>
        <a:lstStyle/>
        <a:p>
          <a:endParaRPr lang="en-ZA"/>
        </a:p>
      </dgm:t>
    </dgm:pt>
    <dgm:pt modelId="{66CC3E27-B541-4FDC-BE17-81060F92FCB6}" type="sibTrans" cxnId="{3836F44C-6067-402E-B901-F7E282DABB72}">
      <dgm:prSet/>
      <dgm:spPr/>
      <dgm:t>
        <a:bodyPr/>
        <a:lstStyle/>
        <a:p>
          <a:endParaRPr lang="en-ZA"/>
        </a:p>
      </dgm:t>
    </dgm:pt>
    <dgm:pt modelId="{1125A8F7-5976-4BA4-8ED5-3488D9505B93}">
      <dgm:prSet phldrT="[Text]" custT="1"/>
      <dgm:spPr/>
      <dgm:t>
        <a:bodyPr/>
        <a:lstStyle/>
        <a:p>
          <a:r>
            <a:rPr lang="en-ZA" sz="1200" dirty="0"/>
            <a:t>In Q3 of 2019 unemployment was reported at 29,1%;</a:t>
          </a:r>
        </a:p>
      </dgm:t>
    </dgm:pt>
    <dgm:pt modelId="{FDC70A01-EA4D-498D-9257-0D07E4459662}" type="parTrans" cxnId="{362F85A0-71C4-4A44-ACF7-0486F883A86A}">
      <dgm:prSet/>
      <dgm:spPr/>
      <dgm:t>
        <a:bodyPr/>
        <a:lstStyle/>
        <a:p>
          <a:endParaRPr lang="en-ZA"/>
        </a:p>
      </dgm:t>
    </dgm:pt>
    <dgm:pt modelId="{A6693ACE-8AE4-4E76-AB0F-A3AE89FCC88B}" type="sibTrans" cxnId="{362F85A0-71C4-4A44-ACF7-0486F883A86A}">
      <dgm:prSet/>
      <dgm:spPr/>
      <dgm:t>
        <a:bodyPr/>
        <a:lstStyle/>
        <a:p>
          <a:endParaRPr lang="en-ZA"/>
        </a:p>
      </dgm:t>
    </dgm:pt>
    <dgm:pt modelId="{FE47E7A4-B056-463C-AD0B-14FB3865D9D6}">
      <dgm:prSet phldrT="[Text]" custT="1"/>
      <dgm:spPr/>
      <dgm:t>
        <a:bodyPr/>
        <a:lstStyle/>
        <a:p>
          <a:r>
            <a:rPr lang="en-ZA" sz="1200" b="1" dirty="0"/>
            <a:t>Crime</a:t>
          </a:r>
        </a:p>
      </dgm:t>
    </dgm:pt>
    <dgm:pt modelId="{13DAD74F-D4DC-4D80-8061-CDC6904E0307}" type="parTrans" cxnId="{92528879-EE16-4C42-B38E-1F82CDC113FC}">
      <dgm:prSet/>
      <dgm:spPr/>
      <dgm:t>
        <a:bodyPr/>
        <a:lstStyle/>
        <a:p>
          <a:endParaRPr lang="en-ZA"/>
        </a:p>
      </dgm:t>
    </dgm:pt>
    <dgm:pt modelId="{0DE05FFE-30FF-4056-871A-EF5721F58404}" type="sibTrans" cxnId="{92528879-EE16-4C42-B38E-1F82CDC113FC}">
      <dgm:prSet/>
      <dgm:spPr/>
      <dgm:t>
        <a:bodyPr/>
        <a:lstStyle/>
        <a:p>
          <a:endParaRPr lang="en-ZA"/>
        </a:p>
      </dgm:t>
    </dgm:pt>
    <dgm:pt modelId="{2E01E292-ADD2-4BBB-8872-39FA4E988A9A}">
      <dgm:prSet phldrT="[Text]" custT="1"/>
      <dgm:spPr/>
      <dgm:t>
        <a:bodyPr/>
        <a:lstStyle/>
        <a:p>
          <a:r>
            <a:rPr lang="en-ZA" sz="1200" dirty="0"/>
            <a:t>As at 02/09/2019 58 people are murdered each day and between 2017-2018 the statistics were 35,2 per 100 000.</a:t>
          </a:r>
        </a:p>
      </dgm:t>
    </dgm:pt>
    <dgm:pt modelId="{AC157076-A702-4E9B-93DB-4790C7D3F1BB}" type="parTrans" cxnId="{AD812A94-989C-40E5-BEB5-86008B09E048}">
      <dgm:prSet/>
      <dgm:spPr/>
      <dgm:t>
        <a:bodyPr/>
        <a:lstStyle/>
        <a:p>
          <a:endParaRPr lang="en-ZA"/>
        </a:p>
      </dgm:t>
    </dgm:pt>
    <dgm:pt modelId="{D06026A7-ABA0-463E-ADAD-C3A9F20C8E74}" type="sibTrans" cxnId="{AD812A94-989C-40E5-BEB5-86008B09E048}">
      <dgm:prSet/>
      <dgm:spPr/>
      <dgm:t>
        <a:bodyPr/>
        <a:lstStyle/>
        <a:p>
          <a:endParaRPr lang="en-ZA"/>
        </a:p>
      </dgm:t>
    </dgm:pt>
    <dgm:pt modelId="{1DA75F01-C094-4041-81A2-F5C58837613E}">
      <dgm:prSet phldrT="[Text]" custT="1"/>
      <dgm:spPr/>
      <dgm:t>
        <a:bodyPr/>
        <a:lstStyle/>
        <a:p>
          <a:r>
            <a:rPr lang="en-ZA" sz="1200" b="1" dirty="0"/>
            <a:t>Youth Pregnancy</a:t>
          </a:r>
        </a:p>
      </dgm:t>
    </dgm:pt>
    <dgm:pt modelId="{A3771E8D-2A81-4790-833C-4B2CDA7CABAF}" type="parTrans" cxnId="{971D2305-ACE7-4011-9AD0-8F1E78ADBB5A}">
      <dgm:prSet/>
      <dgm:spPr/>
      <dgm:t>
        <a:bodyPr/>
        <a:lstStyle/>
        <a:p>
          <a:endParaRPr lang="en-ZA"/>
        </a:p>
      </dgm:t>
    </dgm:pt>
    <dgm:pt modelId="{6CFE5F22-7480-4886-BC36-1FA523FFA4CD}" type="sibTrans" cxnId="{971D2305-ACE7-4011-9AD0-8F1E78ADBB5A}">
      <dgm:prSet/>
      <dgm:spPr/>
      <dgm:t>
        <a:bodyPr/>
        <a:lstStyle/>
        <a:p>
          <a:endParaRPr lang="en-ZA"/>
        </a:p>
      </dgm:t>
    </dgm:pt>
    <dgm:pt modelId="{1EC7DD89-85D8-4C46-9DFF-EEDFCEA7E1FA}">
      <dgm:prSet phldrT="[Text]" custT="1"/>
      <dgm:spPr/>
      <dgm:t>
        <a:bodyPr/>
        <a:lstStyle/>
        <a:p>
          <a:r>
            <a:rPr lang="en-ZA" sz="1200" dirty="0"/>
            <a:t>Teenagers account for 10% of deliveries in SA;</a:t>
          </a:r>
        </a:p>
      </dgm:t>
    </dgm:pt>
    <dgm:pt modelId="{0058E437-69EF-45C8-95E0-616B692B3169}" type="parTrans" cxnId="{AD63317A-CBE4-46C0-9FC4-9FA7D699EFA8}">
      <dgm:prSet/>
      <dgm:spPr/>
      <dgm:t>
        <a:bodyPr/>
        <a:lstStyle/>
        <a:p>
          <a:endParaRPr lang="en-ZA"/>
        </a:p>
      </dgm:t>
    </dgm:pt>
    <dgm:pt modelId="{F6BC5E19-E39B-4872-B129-FD2DEC127088}" type="sibTrans" cxnId="{AD63317A-CBE4-46C0-9FC4-9FA7D699EFA8}">
      <dgm:prSet/>
      <dgm:spPr/>
      <dgm:t>
        <a:bodyPr/>
        <a:lstStyle/>
        <a:p>
          <a:endParaRPr lang="en-ZA"/>
        </a:p>
      </dgm:t>
    </dgm:pt>
    <dgm:pt modelId="{BE91D50C-A941-4E00-B4B6-BEC6991B7C80}">
      <dgm:prSet phldrT="[Text]"/>
      <dgm:spPr/>
      <dgm:t>
        <a:bodyPr/>
        <a:lstStyle/>
        <a:p>
          <a:endParaRPr lang="en-ZA" sz="1300" dirty="0"/>
        </a:p>
      </dgm:t>
    </dgm:pt>
    <dgm:pt modelId="{7870624D-5849-423E-B385-59B86A73FA29}" type="parTrans" cxnId="{0DD8F371-2BA7-4A45-84E6-282F315825FF}">
      <dgm:prSet/>
      <dgm:spPr/>
      <dgm:t>
        <a:bodyPr/>
        <a:lstStyle/>
        <a:p>
          <a:endParaRPr lang="en-ZA"/>
        </a:p>
      </dgm:t>
    </dgm:pt>
    <dgm:pt modelId="{503C46E6-1518-492D-92DF-FBE9BFC8C159}" type="sibTrans" cxnId="{0DD8F371-2BA7-4A45-84E6-282F315825FF}">
      <dgm:prSet/>
      <dgm:spPr/>
      <dgm:t>
        <a:bodyPr/>
        <a:lstStyle/>
        <a:p>
          <a:endParaRPr lang="en-ZA"/>
        </a:p>
      </dgm:t>
    </dgm:pt>
    <dgm:pt modelId="{93C81F3F-7373-4662-AE4A-1347DD79D74D}">
      <dgm:prSet phldrT="[Text]" custT="1"/>
      <dgm:spPr/>
      <dgm:t>
        <a:bodyPr/>
        <a:lstStyle/>
        <a:p>
          <a:r>
            <a:rPr lang="en-ZA" sz="1200" dirty="0"/>
            <a:t>16 million pregnancies were recorded for youth between 15-19 years old and 1 million of these were under the age of 15 years.</a:t>
          </a:r>
        </a:p>
      </dgm:t>
    </dgm:pt>
    <dgm:pt modelId="{3CA2EE3B-6737-4D5A-9136-330320DB1EF7}" type="parTrans" cxnId="{79EF6B0B-0102-43B1-B606-FB6E26D4617F}">
      <dgm:prSet/>
      <dgm:spPr/>
      <dgm:t>
        <a:bodyPr/>
        <a:lstStyle/>
        <a:p>
          <a:endParaRPr lang="en-ZA"/>
        </a:p>
      </dgm:t>
    </dgm:pt>
    <dgm:pt modelId="{001F864E-E1FD-4437-9E01-0050502E376A}" type="sibTrans" cxnId="{79EF6B0B-0102-43B1-B606-FB6E26D4617F}">
      <dgm:prSet/>
      <dgm:spPr/>
      <dgm:t>
        <a:bodyPr/>
        <a:lstStyle/>
        <a:p>
          <a:endParaRPr lang="en-ZA"/>
        </a:p>
      </dgm:t>
    </dgm:pt>
    <dgm:pt modelId="{06DBE2B5-9535-46D3-9F3C-C451F5F67D27}">
      <dgm:prSet phldrT="[Text]" custT="1"/>
      <dgm:spPr/>
      <dgm:t>
        <a:bodyPr/>
        <a:lstStyle/>
        <a:p>
          <a:r>
            <a:rPr lang="en-ZA" sz="1200" dirty="0"/>
            <a:t>Age group 15-24 years made up 55,2% of the 29,1%;</a:t>
          </a:r>
        </a:p>
      </dgm:t>
    </dgm:pt>
    <dgm:pt modelId="{652B65B0-8BC1-40D4-8E11-85CB2690800F}" type="parTrans" cxnId="{F8AB5F24-93A8-4AB3-ADCC-21C30DD8153D}">
      <dgm:prSet/>
      <dgm:spPr/>
      <dgm:t>
        <a:bodyPr/>
        <a:lstStyle/>
        <a:p>
          <a:endParaRPr lang="en-ZA"/>
        </a:p>
      </dgm:t>
    </dgm:pt>
    <dgm:pt modelId="{6BC840DD-51E2-4EE1-A70C-EEB95E231553}" type="sibTrans" cxnId="{F8AB5F24-93A8-4AB3-ADCC-21C30DD8153D}">
      <dgm:prSet/>
      <dgm:spPr/>
      <dgm:t>
        <a:bodyPr/>
        <a:lstStyle/>
        <a:p>
          <a:endParaRPr lang="en-ZA"/>
        </a:p>
      </dgm:t>
    </dgm:pt>
    <dgm:pt modelId="{E44EF279-6426-44AA-BE24-10C4C81D7DB6}">
      <dgm:prSet phldrT="[Text]" custT="1"/>
      <dgm:spPr/>
      <dgm:t>
        <a:bodyPr/>
        <a:lstStyle/>
        <a:p>
          <a:r>
            <a:rPr lang="en-ZA" sz="1200" dirty="0"/>
            <a:t>In the age group of 15-24 years, 31% were graduates.</a:t>
          </a:r>
        </a:p>
      </dgm:t>
    </dgm:pt>
    <dgm:pt modelId="{0C221A79-8464-4880-9A8E-BEE1755FD00F}" type="parTrans" cxnId="{A319955C-B698-438C-AA06-25D083A7C729}">
      <dgm:prSet/>
      <dgm:spPr/>
      <dgm:t>
        <a:bodyPr/>
        <a:lstStyle/>
        <a:p>
          <a:endParaRPr lang="en-ZA"/>
        </a:p>
      </dgm:t>
    </dgm:pt>
    <dgm:pt modelId="{A1E4985C-F1A1-4779-AEE4-9B4787F25BCE}" type="sibTrans" cxnId="{A319955C-B698-438C-AA06-25D083A7C729}">
      <dgm:prSet/>
      <dgm:spPr/>
      <dgm:t>
        <a:bodyPr/>
        <a:lstStyle/>
        <a:p>
          <a:endParaRPr lang="en-ZA"/>
        </a:p>
      </dgm:t>
    </dgm:pt>
    <dgm:pt modelId="{1E13A920-6966-41B3-A03B-04454A985B63}" type="pres">
      <dgm:prSet presAssocID="{BABD2BDC-BD2C-47C7-9B82-4833827369A0}" presName="linear" presStyleCnt="0">
        <dgm:presLayoutVars>
          <dgm:animLvl val="lvl"/>
          <dgm:resizeHandles val="exact"/>
        </dgm:presLayoutVars>
      </dgm:prSet>
      <dgm:spPr/>
      <dgm:t>
        <a:bodyPr/>
        <a:lstStyle/>
        <a:p>
          <a:endParaRPr lang="en-ZA"/>
        </a:p>
      </dgm:t>
    </dgm:pt>
    <dgm:pt modelId="{732218BB-5D67-447A-9D23-AE80760FAAFC}" type="pres">
      <dgm:prSet presAssocID="{F0F0C4D1-A37B-4104-9AC1-A5022347C845}" presName="parentText" presStyleLbl="node1" presStyleIdx="0" presStyleCnt="3">
        <dgm:presLayoutVars>
          <dgm:chMax val="0"/>
          <dgm:bulletEnabled val="1"/>
        </dgm:presLayoutVars>
      </dgm:prSet>
      <dgm:spPr/>
      <dgm:t>
        <a:bodyPr/>
        <a:lstStyle/>
        <a:p>
          <a:endParaRPr lang="en-ZA"/>
        </a:p>
      </dgm:t>
    </dgm:pt>
    <dgm:pt modelId="{4DCB294B-7169-4A9C-A375-CFE176663AC7}" type="pres">
      <dgm:prSet presAssocID="{F0F0C4D1-A37B-4104-9AC1-A5022347C845}" presName="childText" presStyleLbl="revTx" presStyleIdx="0" presStyleCnt="3">
        <dgm:presLayoutVars>
          <dgm:bulletEnabled val="1"/>
        </dgm:presLayoutVars>
      </dgm:prSet>
      <dgm:spPr/>
      <dgm:t>
        <a:bodyPr/>
        <a:lstStyle/>
        <a:p>
          <a:endParaRPr lang="en-ZA"/>
        </a:p>
      </dgm:t>
    </dgm:pt>
    <dgm:pt modelId="{A45CF2E3-9510-4913-9987-26770C7FA0D7}" type="pres">
      <dgm:prSet presAssocID="{FE47E7A4-B056-463C-AD0B-14FB3865D9D6}" presName="parentText" presStyleLbl="node1" presStyleIdx="1" presStyleCnt="3">
        <dgm:presLayoutVars>
          <dgm:chMax val="0"/>
          <dgm:bulletEnabled val="1"/>
        </dgm:presLayoutVars>
      </dgm:prSet>
      <dgm:spPr/>
      <dgm:t>
        <a:bodyPr/>
        <a:lstStyle/>
        <a:p>
          <a:endParaRPr lang="en-ZA"/>
        </a:p>
      </dgm:t>
    </dgm:pt>
    <dgm:pt modelId="{FC9F51FF-B2CD-4701-ABCD-020F46E27DE5}" type="pres">
      <dgm:prSet presAssocID="{FE47E7A4-B056-463C-AD0B-14FB3865D9D6}" presName="childText" presStyleLbl="revTx" presStyleIdx="1" presStyleCnt="3">
        <dgm:presLayoutVars>
          <dgm:bulletEnabled val="1"/>
        </dgm:presLayoutVars>
      </dgm:prSet>
      <dgm:spPr/>
      <dgm:t>
        <a:bodyPr/>
        <a:lstStyle/>
        <a:p>
          <a:endParaRPr lang="en-ZA"/>
        </a:p>
      </dgm:t>
    </dgm:pt>
    <dgm:pt modelId="{3B12E429-4F43-4EED-81FB-820B077BB5F1}" type="pres">
      <dgm:prSet presAssocID="{1DA75F01-C094-4041-81A2-F5C58837613E}" presName="parentText" presStyleLbl="node1" presStyleIdx="2" presStyleCnt="3">
        <dgm:presLayoutVars>
          <dgm:chMax val="0"/>
          <dgm:bulletEnabled val="1"/>
        </dgm:presLayoutVars>
      </dgm:prSet>
      <dgm:spPr/>
      <dgm:t>
        <a:bodyPr/>
        <a:lstStyle/>
        <a:p>
          <a:endParaRPr lang="en-ZA"/>
        </a:p>
      </dgm:t>
    </dgm:pt>
    <dgm:pt modelId="{AF2ED8B2-777A-41FA-8847-4DF3BD4701A0}" type="pres">
      <dgm:prSet presAssocID="{1DA75F01-C094-4041-81A2-F5C58837613E}" presName="childText" presStyleLbl="revTx" presStyleIdx="2" presStyleCnt="3">
        <dgm:presLayoutVars>
          <dgm:bulletEnabled val="1"/>
        </dgm:presLayoutVars>
      </dgm:prSet>
      <dgm:spPr/>
      <dgm:t>
        <a:bodyPr/>
        <a:lstStyle/>
        <a:p>
          <a:endParaRPr lang="en-ZA"/>
        </a:p>
      </dgm:t>
    </dgm:pt>
  </dgm:ptLst>
  <dgm:cxnLst>
    <dgm:cxn modelId="{79EF6B0B-0102-43B1-B606-FB6E26D4617F}" srcId="{1DA75F01-C094-4041-81A2-F5C58837613E}" destId="{93C81F3F-7373-4662-AE4A-1347DD79D74D}" srcOrd="1" destOrd="0" parTransId="{3CA2EE3B-6737-4D5A-9136-330320DB1EF7}" sibTransId="{001F864E-E1FD-4437-9E01-0050502E376A}"/>
    <dgm:cxn modelId="{0DD8F371-2BA7-4A45-84E6-282F315825FF}" srcId="{1DA75F01-C094-4041-81A2-F5C58837613E}" destId="{BE91D50C-A941-4E00-B4B6-BEC6991B7C80}" srcOrd="2" destOrd="0" parTransId="{7870624D-5849-423E-B385-59B86A73FA29}" sibTransId="{503C46E6-1518-492D-92DF-FBE9BFC8C159}"/>
    <dgm:cxn modelId="{3836F44C-6067-402E-B901-F7E282DABB72}" srcId="{BABD2BDC-BD2C-47C7-9B82-4833827369A0}" destId="{F0F0C4D1-A37B-4104-9AC1-A5022347C845}" srcOrd="0" destOrd="0" parTransId="{3905741A-E678-4676-862B-B376F1B328C7}" sibTransId="{66CC3E27-B541-4FDC-BE17-81060F92FCB6}"/>
    <dgm:cxn modelId="{971D2305-ACE7-4011-9AD0-8F1E78ADBB5A}" srcId="{BABD2BDC-BD2C-47C7-9B82-4833827369A0}" destId="{1DA75F01-C094-4041-81A2-F5C58837613E}" srcOrd="2" destOrd="0" parTransId="{A3771E8D-2A81-4790-833C-4B2CDA7CABAF}" sibTransId="{6CFE5F22-7480-4886-BC36-1FA523FFA4CD}"/>
    <dgm:cxn modelId="{F8AB5F24-93A8-4AB3-ADCC-21C30DD8153D}" srcId="{F0F0C4D1-A37B-4104-9AC1-A5022347C845}" destId="{06DBE2B5-9535-46D3-9F3C-C451F5F67D27}" srcOrd="1" destOrd="0" parTransId="{652B65B0-8BC1-40D4-8E11-85CB2690800F}" sibTransId="{6BC840DD-51E2-4EE1-A70C-EEB95E231553}"/>
    <dgm:cxn modelId="{A319955C-B698-438C-AA06-25D083A7C729}" srcId="{F0F0C4D1-A37B-4104-9AC1-A5022347C845}" destId="{E44EF279-6426-44AA-BE24-10C4C81D7DB6}" srcOrd="2" destOrd="0" parTransId="{0C221A79-8464-4880-9A8E-BEE1755FD00F}" sibTransId="{A1E4985C-F1A1-4779-AEE4-9B4787F25BCE}"/>
    <dgm:cxn modelId="{ABAD1DBA-2896-4E60-A758-C7967E3DF6C8}" type="presOf" srcId="{1125A8F7-5976-4BA4-8ED5-3488D9505B93}" destId="{4DCB294B-7169-4A9C-A375-CFE176663AC7}" srcOrd="0" destOrd="0" presId="urn:microsoft.com/office/officeart/2005/8/layout/vList2"/>
    <dgm:cxn modelId="{AD812A94-989C-40E5-BEB5-86008B09E048}" srcId="{FE47E7A4-B056-463C-AD0B-14FB3865D9D6}" destId="{2E01E292-ADD2-4BBB-8872-39FA4E988A9A}" srcOrd="0" destOrd="0" parTransId="{AC157076-A702-4E9B-93DB-4790C7D3F1BB}" sibTransId="{D06026A7-ABA0-463E-ADAD-C3A9F20C8E74}"/>
    <dgm:cxn modelId="{A79C29CE-68A8-4A3D-81B5-314DC4F12002}" type="presOf" srcId="{06DBE2B5-9535-46D3-9F3C-C451F5F67D27}" destId="{4DCB294B-7169-4A9C-A375-CFE176663AC7}" srcOrd="0" destOrd="1" presId="urn:microsoft.com/office/officeart/2005/8/layout/vList2"/>
    <dgm:cxn modelId="{C0BA9B57-CE11-4157-96D6-249F5696FFBC}" type="presOf" srcId="{F0F0C4D1-A37B-4104-9AC1-A5022347C845}" destId="{732218BB-5D67-447A-9D23-AE80760FAAFC}" srcOrd="0" destOrd="0" presId="urn:microsoft.com/office/officeart/2005/8/layout/vList2"/>
    <dgm:cxn modelId="{087DB119-8433-4E41-A2FC-991A9C69C357}" type="presOf" srcId="{1DA75F01-C094-4041-81A2-F5C58837613E}" destId="{3B12E429-4F43-4EED-81FB-820B077BB5F1}" srcOrd="0" destOrd="0" presId="urn:microsoft.com/office/officeart/2005/8/layout/vList2"/>
    <dgm:cxn modelId="{E5C43D4C-05CF-4D63-8080-45F2F9BA9B01}" type="presOf" srcId="{E44EF279-6426-44AA-BE24-10C4C81D7DB6}" destId="{4DCB294B-7169-4A9C-A375-CFE176663AC7}" srcOrd="0" destOrd="2" presId="urn:microsoft.com/office/officeart/2005/8/layout/vList2"/>
    <dgm:cxn modelId="{AD63317A-CBE4-46C0-9FC4-9FA7D699EFA8}" srcId="{1DA75F01-C094-4041-81A2-F5C58837613E}" destId="{1EC7DD89-85D8-4C46-9DFF-EEDFCEA7E1FA}" srcOrd="0" destOrd="0" parTransId="{0058E437-69EF-45C8-95E0-616B692B3169}" sibTransId="{F6BC5E19-E39B-4872-B129-FD2DEC127088}"/>
    <dgm:cxn modelId="{5EDBE314-4037-4DE1-8898-A5CAFAE22147}" type="presOf" srcId="{FE47E7A4-B056-463C-AD0B-14FB3865D9D6}" destId="{A45CF2E3-9510-4913-9987-26770C7FA0D7}" srcOrd="0" destOrd="0" presId="urn:microsoft.com/office/officeart/2005/8/layout/vList2"/>
    <dgm:cxn modelId="{B8C16F36-BCD3-4175-B69B-70106858C9DD}" type="presOf" srcId="{2E01E292-ADD2-4BBB-8872-39FA4E988A9A}" destId="{FC9F51FF-B2CD-4701-ABCD-020F46E27DE5}" srcOrd="0" destOrd="0" presId="urn:microsoft.com/office/officeart/2005/8/layout/vList2"/>
    <dgm:cxn modelId="{362F85A0-71C4-4A44-ACF7-0486F883A86A}" srcId="{F0F0C4D1-A37B-4104-9AC1-A5022347C845}" destId="{1125A8F7-5976-4BA4-8ED5-3488D9505B93}" srcOrd="0" destOrd="0" parTransId="{FDC70A01-EA4D-498D-9257-0D07E4459662}" sibTransId="{A6693ACE-8AE4-4E76-AB0F-A3AE89FCC88B}"/>
    <dgm:cxn modelId="{EFC10092-D7EE-4DFF-8DEB-934DFBDAA138}" type="presOf" srcId="{BABD2BDC-BD2C-47C7-9B82-4833827369A0}" destId="{1E13A920-6966-41B3-A03B-04454A985B63}" srcOrd="0" destOrd="0" presId="urn:microsoft.com/office/officeart/2005/8/layout/vList2"/>
    <dgm:cxn modelId="{53E0C8CE-25A9-4544-BB70-54530D8DCD14}" type="presOf" srcId="{1EC7DD89-85D8-4C46-9DFF-EEDFCEA7E1FA}" destId="{AF2ED8B2-777A-41FA-8847-4DF3BD4701A0}" srcOrd="0" destOrd="0" presId="urn:microsoft.com/office/officeart/2005/8/layout/vList2"/>
    <dgm:cxn modelId="{AED3BD3E-C673-485F-869C-BBCD18C5AE93}" type="presOf" srcId="{BE91D50C-A941-4E00-B4B6-BEC6991B7C80}" destId="{AF2ED8B2-777A-41FA-8847-4DF3BD4701A0}" srcOrd="0" destOrd="2" presId="urn:microsoft.com/office/officeart/2005/8/layout/vList2"/>
    <dgm:cxn modelId="{89870050-DC50-41CE-B704-8C9C64DA24A7}" type="presOf" srcId="{93C81F3F-7373-4662-AE4A-1347DD79D74D}" destId="{AF2ED8B2-777A-41FA-8847-4DF3BD4701A0}" srcOrd="0" destOrd="1" presId="urn:microsoft.com/office/officeart/2005/8/layout/vList2"/>
    <dgm:cxn modelId="{92528879-EE16-4C42-B38E-1F82CDC113FC}" srcId="{BABD2BDC-BD2C-47C7-9B82-4833827369A0}" destId="{FE47E7A4-B056-463C-AD0B-14FB3865D9D6}" srcOrd="1" destOrd="0" parTransId="{13DAD74F-D4DC-4D80-8061-CDC6904E0307}" sibTransId="{0DE05FFE-30FF-4056-871A-EF5721F58404}"/>
    <dgm:cxn modelId="{AED30806-A515-45CA-A1A9-297D4F1BE9AA}" type="presParOf" srcId="{1E13A920-6966-41B3-A03B-04454A985B63}" destId="{732218BB-5D67-447A-9D23-AE80760FAAFC}" srcOrd="0" destOrd="0" presId="urn:microsoft.com/office/officeart/2005/8/layout/vList2"/>
    <dgm:cxn modelId="{A13CE257-6D84-41BA-B650-A77F00C09BFF}" type="presParOf" srcId="{1E13A920-6966-41B3-A03B-04454A985B63}" destId="{4DCB294B-7169-4A9C-A375-CFE176663AC7}" srcOrd="1" destOrd="0" presId="urn:microsoft.com/office/officeart/2005/8/layout/vList2"/>
    <dgm:cxn modelId="{820BFDA9-D8EC-431E-85D6-1C669674E423}" type="presParOf" srcId="{1E13A920-6966-41B3-A03B-04454A985B63}" destId="{A45CF2E3-9510-4913-9987-26770C7FA0D7}" srcOrd="2" destOrd="0" presId="urn:microsoft.com/office/officeart/2005/8/layout/vList2"/>
    <dgm:cxn modelId="{21A663DD-7370-4345-B129-01DC5DF1A99A}" type="presParOf" srcId="{1E13A920-6966-41B3-A03B-04454A985B63}" destId="{FC9F51FF-B2CD-4701-ABCD-020F46E27DE5}" srcOrd="3" destOrd="0" presId="urn:microsoft.com/office/officeart/2005/8/layout/vList2"/>
    <dgm:cxn modelId="{B2007D11-A80F-43E1-910E-005389C34CA8}" type="presParOf" srcId="{1E13A920-6966-41B3-A03B-04454A985B63}" destId="{3B12E429-4F43-4EED-81FB-820B077BB5F1}" srcOrd="4" destOrd="0" presId="urn:microsoft.com/office/officeart/2005/8/layout/vList2"/>
    <dgm:cxn modelId="{0678C65A-8A7D-45F8-B55B-56AD6C6B090B}" type="presParOf" srcId="{1E13A920-6966-41B3-A03B-04454A985B63}" destId="{AF2ED8B2-777A-41FA-8847-4DF3BD4701A0}" srcOrd="5" destOrd="0" presId="urn:microsoft.com/office/officeart/2005/8/layout/vList2"/>
  </dgm:cxnLst>
  <dgm:bg/>
  <dgm:whole>
    <a:ln>
      <a:solidFill>
        <a:srgbClr val="E8785A"/>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86F747-3743-4EA2-AC93-18EA71FBFECE}" type="doc">
      <dgm:prSet loTypeId="urn:microsoft.com/office/officeart/2018/2/layout/IconVerticalSolidList" loCatId="icon" qsTypeId="urn:microsoft.com/office/officeart/2005/8/quickstyle/simple1" qsCatId="simple" csTypeId="urn:microsoft.com/office/officeart/2018/5/colors/Iconchunking_neutralicontext_accent6_2" csCatId="accent6" phldr="1"/>
      <dgm:spPr/>
      <dgm:t>
        <a:bodyPr/>
        <a:lstStyle/>
        <a:p>
          <a:endParaRPr lang="en-ZA"/>
        </a:p>
      </dgm:t>
    </dgm:pt>
    <dgm:pt modelId="{2E88BB54-B795-4D7A-9BFC-C7F1D86412A9}">
      <dgm:prSet phldrT="[Text]" custT="1"/>
      <dgm:spPr/>
      <dgm:t>
        <a:bodyPr/>
        <a:lstStyle/>
        <a:p>
          <a:pPr>
            <a:lnSpc>
              <a:spcPct val="100000"/>
            </a:lnSpc>
          </a:pPr>
          <a:r>
            <a:rPr lang="en-ZA" sz="2400" b="1" dirty="0">
              <a:solidFill>
                <a:schemeClr val="tx1"/>
              </a:solidFill>
              <a:latin typeface="Arial" panose="020B0604020202020204" pitchFamily="34" charset="0"/>
              <a:cs typeface="Arial" panose="020B0604020202020204" pitchFamily="34" charset="0"/>
            </a:rPr>
            <a:t>27M</a:t>
          </a:r>
        </a:p>
      </dgm:t>
    </dgm:pt>
    <dgm:pt modelId="{DB04EFEE-C7D7-4E30-BA52-E4E831A08C72}" type="parTrans" cxnId="{F5DCEBBC-ACA5-4AC6-9F8C-0D687D834497}">
      <dgm:prSet/>
      <dgm:spPr/>
      <dgm:t>
        <a:bodyPr/>
        <a:lstStyle/>
        <a:p>
          <a:endParaRPr lang="en-ZA"/>
        </a:p>
      </dgm:t>
    </dgm:pt>
    <dgm:pt modelId="{1363A709-088E-4259-B2C7-4DE5BB19FFB4}" type="sibTrans" cxnId="{F5DCEBBC-ACA5-4AC6-9F8C-0D687D834497}">
      <dgm:prSet/>
      <dgm:spPr/>
      <dgm:t>
        <a:bodyPr/>
        <a:lstStyle/>
        <a:p>
          <a:endParaRPr lang="en-ZA" dirty="0">
            <a:latin typeface="Arial" panose="020B0604020202020204" pitchFamily="34" charset="0"/>
            <a:cs typeface="Arial" panose="020B0604020202020204" pitchFamily="34" charset="0"/>
          </a:endParaRPr>
        </a:p>
      </dgm:t>
    </dgm:pt>
    <dgm:pt modelId="{0C0F755C-01D4-4AAE-AB3C-00E1FF6789BF}">
      <dgm:prSet phldrT="[Text]"/>
      <dgm:spPr/>
      <dgm:t>
        <a:bodyPr/>
        <a:lstStyle/>
        <a:p>
          <a:pPr>
            <a:lnSpc>
              <a:spcPct val="100000"/>
            </a:lnSpc>
          </a:pPr>
          <a:r>
            <a:rPr lang="en-ZA" b="1" dirty="0">
              <a:solidFill>
                <a:schemeClr val="tx1"/>
              </a:solidFill>
              <a:latin typeface="Arial" panose="020B0604020202020204" pitchFamily="34" charset="0"/>
              <a:cs typeface="Arial" panose="020B0604020202020204" pitchFamily="34" charset="0"/>
            </a:rPr>
            <a:t>Social</a:t>
          </a:r>
          <a:r>
            <a:rPr lang="en-ZA" b="1" dirty="0">
              <a:latin typeface="Arial" panose="020B0604020202020204" pitchFamily="34" charset="0"/>
              <a:cs typeface="Arial" panose="020B0604020202020204" pitchFamily="34" charset="0"/>
            </a:rPr>
            <a:t> </a:t>
          </a:r>
          <a:r>
            <a:rPr lang="en-ZA" b="1" dirty="0">
              <a:solidFill>
                <a:schemeClr val="tx1"/>
              </a:solidFill>
              <a:latin typeface="Arial" panose="020B0604020202020204" pitchFamily="34" charset="0"/>
              <a:cs typeface="Arial" panose="020B0604020202020204" pitchFamily="34" charset="0"/>
            </a:rPr>
            <a:t>Media</a:t>
          </a:r>
        </a:p>
      </dgm:t>
    </dgm:pt>
    <dgm:pt modelId="{0598F531-9200-4703-B7DF-440EF7621160}" type="parTrans" cxnId="{B2B3BB43-A3DA-4784-8C80-9C9C425C227F}">
      <dgm:prSet/>
      <dgm:spPr/>
      <dgm:t>
        <a:bodyPr/>
        <a:lstStyle/>
        <a:p>
          <a:endParaRPr lang="en-ZA"/>
        </a:p>
      </dgm:t>
    </dgm:pt>
    <dgm:pt modelId="{4A42E371-167C-4C5E-BA6D-B40178916C14}" type="sibTrans" cxnId="{B2B3BB43-A3DA-4784-8C80-9C9C425C227F}">
      <dgm:prSet/>
      <dgm:spPr/>
      <dgm:t>
        <a:bodyPr/>
        <a:lstStyle/>
        <a:p>
          <a:endParaRPr lang="en-ZA"/>
        </a:p>
      </dgm:t>
    </dgm:pt>
    <dgm:pt modelId="{9EAABB2D-6DEC-4BF8-A23E-ABE0A402116A}">
      <dgm:prSet phldrT="[Text]" custT="1"/>
      <dgm:spPr/>
      <dgm:t>
        <a:bodyPr/>
        <a:lstStyle/>
        <a:p>
          <a:pPr>
            <a:lnSpc>
              <a:spcPct val="100000"/>
            </a:lnSpc>
          </a:pPr>
          <a:r>
            <a:rPr lang="en-ZA" sz="2400" b="1" dirty="0">
              <a:solidFill>
                <a:schemeClr val="tx1"/>
              </a:solidFill>
              <a:latin typeface="Arial" panose="020B0604020202020204" pitchFamily="34" charset="0"/>
              <a:cs typeface="Arial" panose="020B0604020202020204" pitchFamily="34" charset="0"/>
            </a:rPr>
            <a:t>71k</a:t>
          </a:r>
        </a:p>
      </dgm:t>
    </dgm:pt>
    <dgm:pt modelId="{306E4ECE-9BA2-40A2-8524-D3AAD7FE898F}" type="parTrans" cxnId="{712055F3-ED58-4934-BB9E-7C6C5E0FE88A}">
      <dgm:prSet/>
      <dgm:spPr/>
      <dgm:t>
        <a:bodyPr/>
        <a:lstStyle/>
        <a:p>
          <a:endParaRPr lang="en-ZA"/>
        </a:p>
      </dgm:t>
    </dgm:pt>
    <dgm:pt modelId="{855A1392-51E3-497E-B98F-1259D999CCDF}" type="sibTrans" cxnId="{712055F3-ED58-4934-BB9E-7C6C5E0FE88A}">
      <dgm:prSet/>
      <dgm:spPr/>
      <dgm:t>
        <a:bodyPr/>
        <a:lstStyle/>
        <a:p>
          <a:endParaRPr lang="en-ZA">
            <a:latin typeface="Arial" panose="020B0604020202020204" pitchFamily="34" charset="0"/>
            <a:cs typeface="Arial" panose="020B0604020202020204" pitchFamily="34" charset="0"/>
          </a:endParaRPr>
        </a:p>
      </dgm:t>
    </dgm:pt>
    <dgm:pt modelId="{6F262394-026B-47EB-AE7B-14BECB952960}">
      <dgm:prSet phldrT="[Text]"/>
      <dgm:spPr/>
      <dgm:t>
        <a:bodyPr/>
        <a:lstStyle/>
        <a:p>
          <a:pPr>
            <a:lnSpc>
              <a:spcPct val="100000"/>
            </a:lnSpc>
          </a:pPr>
          <a:r>
            <a:rPr lang="en-ZA" b="1" dirty="0">
              <a:solidFill>
                <a:schemeClr val="tx1"/>
              </a:solidFill>
              <a:latin typeface="Arial" panose="020B0604020202020204" pitchFamily="34" charset="0"/>
              <a:cs typeface="Arial" panose="020B0604020202020204" pitchFamily="34" charset="0"/>
            </a:rPr>
            <a:t>Radio</a:t>
          </a:r>
        </a:p>
      </dgm:t>
    </dgm:pt>
    <dgm:pt modelId="{D86F1DA7-8510-4713-A6B4-8C826AC01E9F}" type="parTrans" cxnId="{6985AB61-3032-4D57-92F6-9183A5D279D6}">
      <dgm:prSet/>
      <dgm:spPr/>
      <dgm:t>
        <a:bodyPr/>
        <a:lstStyle/>
        <a:p>
          <a:endParaRPr lang="en-ZA"/>
        </a:p>
      </dgm:t>
    </dgm:pt>
    <dgm:pt modelId="{DC028748-2FE9-4734-B27E-17F78B5E0CF9}" type="sibTrans" cxnId="{6985AB61-3032-4D57-92F6-9183A5D279D6}">
      <dgm:prSet/>
      <dgm:spPr/>
      <dgm:t>
        <a:bodyPr/>
        <a:lstStyle/>
        <a:p>
          <a:endParaRPr lang="en-ZA"/>
        </a:p>
      </dgm:t>
    </dgm:pt>
    <dgm:pt modelId="{C0BC268F-C7C5-43A4-AF89-64AD2EB6D930}">
      <dgm:prSet phldrT="[Text]" custT="1"/>
      <dgm:spPr/>
      <dgm:t>
        <a:bodyPr/>
        <a:lstStyle/>
        <a:p>
          <a:pPr>
            <a:lnSpc>
              <a:spcPct val="100000"/>
            </a:lnSpc>
          </a:pPr>
          <a:r>
            <a:rPr lang="en-ZA" sz="2400" b="1" dirty="0">
              <a:solidFill>
                <a:schemeClr val="tx1"/>
              </a:solidFill>
              <a:latin typeface="Arial" panose="020B0604020202020204" pitchFamily="34" charset="0"/>
              <a:cs typeface="Arial" panose="020B0604020202020204" pitchFamily="34" charset="0"/>
            </a:rPr>
            <a:t>100k</a:t>
          </a:r>
        </a:p>
      </dgm:t>
    </dgm:pt>
    <dgm:pt modelId="{720D8FEA-39AE-4BBC-B6A9-8E3C9AB99A64}" type="parTrans" cxnId="{B01DE7A6-CE0C-4DF2-8632-310E767CCA5D}">
      <dgm:prSet/>
      <dgm:spPr/>
      <dgm:t>
        <a:bodyPr/>
        <a:lstStyle/>
        <a:p>
          <a:endParaRPr lang="en-ZA"/>
        </a:p>
      </dgm:t>
    </dgm:pt>
    <dgm:pt modelId="{152B098E-8056-405E-ADA4-35DE6B2F3C71}" type="sibTrans" cxnId="{B01DE7A6-CE0C-4DF2-8632-310E767CCA5D}">
      <dgm:prSet/>
      <dgm:spPr/>
      <dgm:t>
        <a:bodyPr/>
        <a:lstStyle/>
        <a:p>
          <a:endParaRPr lang="en-ZA"/>
        </a:p>
      </dgm:t>
    </dgm:pt>
    <dgm:pt modelId="{ADC5A91C-5D6E-436F-89A7-A6B06BE2A381}">
      <dgm:prSet phldrT="[Text]"/>
      <dgm:spPr/>
      <dgm:t>
        <a:bodyPr/>
        <a:lstStyle/>
        <a:p>
          <a:pPr>
            <a:lnSpc>
              <a:spcPct val="100000"/>
            </a:lnSpc>
          </a:pPr>
          <a:r>
            <a:rPr lang="en-ZA" b="1" dirty="0">
              <a:solidFill>
                <a:schemeClr val="tx1"/>
              </a:solidFill>
              <a:latin typeface="Arial" panose="020B0604020202020204" pitchFamily="34" charset="0"/>
              <a:cs typeface="Arial" panose="020B0604020202020204" pitchFamily="34" charset="0"/>
            </a:rPr>
            <a:t>Online</a:t>
          </a:r>
        </a:p>
      </dgm:t>
    </dgm:pt>
    <dgm:pt modelId="{C9C34D73-4A7C-4DA5-9B68-66E388E8DACC}" type="parTrans" cxnId="{FAF2D79E-7784-4F26-8AF6-50EB275AE147}">
      <dgm:prSet/>
      <dgm:spPr/>
      <dgm:t>
        <a:bodyPr/>
        <a:lstStyle/>
        <a:p>
          <a:endParaRPr lang="en-ZA"/>
        </a:p>
      </dgm:t>
    </dgm:pt>
    <dgm:pt modelId="{61F717AF-AED9-4BAF-84DA-EC6E16F1CABE}" type="sibTrans" cxnId="{FAF2D79E-7784-4F26-8AF6-50EB275AE147}">
      <dgm:prSet/>
      <dgm:spPr/>
      <dgm:t>
        <a:bodyPr/>
        <a:lstStyle/>
        <a:p>
          <a:endParaRPr lang="en-ZA"/>
        </a:p>
      </dgm:t>
    </dgm:pt>
    <dgm:pt modelId="{62BC427D-4467-4A9B-9299-11240A99A6BA}" type="pres">
      <dgm:prSet presAssocID="{7786F747-3743-4EA2-AC93-18EA71FBFECE}" presName="root" presStyleCnt="0">
        <dgm:presLayoutVars>
          <dgm:dir/>
          <dgm:resizeHandles val="exact"/>
        </dgm:presLayoutVars>
      </dgm:prSet>
      <dgm:spPr/>
      <dgm:t>
        <a:bodyPr/>
        <a:lstStyle/>
        <a:p>
          <a:endParaRPr lang="en-ZA"/>
        </a:p>
      </dgm:t>
    </dgm:pt>
    <dgm:pt modelId="{30F5586A-30FF-46F1-B905-3B195D7C42AC}" type="pres">
      <dgm:prSet presAssocID="{2E88BB54-B795-4D7A-9BFC-C7F1D86412A9}" presName="compNode" presStyleCnt="0"/>
      <dgm:spPr/>
    </dgm:pt>
    <dgm:pt modelId="{00427251-33CB-4C6E-A235-1211387F7EDC}" type="pres">
      <dgm:prSet presAssocID="{2E88BB54-B795-4D7A-9BFC-C7F1D86412A9}" presName="bgRect" presStyleLbl="bgShp" presStyleIdx="0" presStyleCnt="3" custLinFactNeighborY="-15765"/>
      <dgm:spPr/>
    </dgm:pt>
    <dgm:pt modelId="{0549282F-6AC8-4137-99A5-FBE296A42D55}" type="pres">
      <dgm:prSet presAssocID="{2E88BB54-B795-4D7A-9BFC-C7F1D86412A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Smart Phone"/>
        </a:ext>
      </dgm:extLst>
    </dgm:pt>
    <dgm:pt modelId="{9F124297-DE1E-4CF5-AE41-AD957110E457}" type="pres">
      <dgm:prSet presAssocID="{2E88BB54-B795-4D7A-9BFC-C7F1D86412A9}" presName="spaceRect" presStyleCnt="0"/>
      <dgm:spPr/>
    </dgm:pt>
    <dgm:pt modelId="{7B5D00DF-923F-413D-BE65-1D695856E99A}" type="pres">
      <dgm:prSet presAssocID="{2E88BB54-B795-4D7A-9BFC-C7F1D86412A9}" presName="parTx" presStyleLbl="revTx" presStyleIdx="0" presStyleCnt="6">
        <dgm:presLayoutVars>
          <dgm:chMax val="0"/>
          <dgm:chPref val="0"/>
        </dgm:presLayoutVars>
      </dgm:prSet>
      <dgm:spPr/>
      <dgm:t>
        <a:bodyPr/>
        <a:lstStyle/>
        <a:p>
          <a:endParaRPr lang="en-ZA"/>
        </a:p>
      </dgm:t>
    </dgm:pt>
    <dgm:pt modelId="{5DC21DB9-A43B-45C7-9E32-F6714EEB8406}" type="pres">
      <dgm:prSet presAssocID="{2E88BB54-B795-4D7A-9BFC-C7F1D86412A9}" presName="desTx" presStyleLbl="revTx" presStyleIdx="1" presStyleCnt="6">
        <dgm:presLayoutVars/>
      </dgm:prSet>
      <dgm:spPr/>
      <dgm:t>
        <a:bodyPr/>
        <a:lstStyle/>
        <a:p>
          <a:endParaRPr lang="en-ZA"/>
        </a:p>
      </dgm:t>
    </dgm:pt>
    <dgm:pt modelId="{12B72FDB-D7D7-48BB-99B2-7B4976F06243}" type="pres">
      <dgm:prSet presAssocID="{1363A709-088E-4259-B2C7-4DE5BB19FFB4}" presName="sibTrans" presStyleCnt="0"/>
      <dgm:spPr/>
    </dgm:pt>
    <dgm:pt modelId="{08AFA216-5536-4D98-BBDE-D8379739DF63}" type="pres">
      <dgm:prSet presAssocID="{9EAABB2D-6DEC-4BF8-A23E-ABE0A402116A}" presName="compNode" presStyleCnt="0"/>
      <dgm:spPr/>
    </dgm:pt>
    <dgm:pt modelId="{EDE324C9-5246-4102-AEF4-DE20F46A8E6A}" type="pres">
      <dgm:prSet presAssocID="{9EAABB2D-6DEC-4BF8-A23E-ABE0A402116A}" presName="bgRect" presStyleLbl="bgShp" presStyleIdx="1" presStyleCnt="3"/>
      <dgm:spPr/>
    </dgm:pt>
    <dgm:pt modelId="{C1036739-BBB2-450F-AF27-AB034EFAECFB}" type="pres">
      <dgm:prSet presAssocID="{9EAABB2D-6DEC-4BF8-A23E-ABE0A402116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Radio"/>
        </a:ext>
      </dgm:extLst>
    </dgm:pt>
    <dgm:pt modelId="{279AD92B-FB1E-4820-9D9A-A8697D701077}" type="pres">
      <dgm:prSet presAssocID="{9EAABB2D-6DEC-4BF8-A23E-ABE0A402116A}" presName="spaceRect" presStyleCnt="0"/>
      <dgm:spPr/>
    </dgm:pt>
    <dgm:pt modelId="{AA4AFA44-6F6F-4793-9977-B334D049036D}" type="pres">
      <dgm:prSet presAssocID="{9EAABB2D-6DEC-4BF8-A23E-ABE0A402116A}" presName="parTx" presStyleLbl="revTx" presStyleIdx="2" presStyleCnt="6">
        <dgm:presLayoutVars>
          <dgm:chMax val="0"/>
          <dgm:chPref val="0"/>
        </dgm:presLayoutVars>
      </dgm:prSet>
      <dgm:spPr/>
      <dgm:t>
        <a:bodyPr/>
        <a:lstStyle/>
        <a:p>
          <a:endParaRPr lang="en-ZA"/>
        </a:p>
      </dgm:t>
    </dgm:pt>
    <dgm:pt modelId="{9099EE63-BD08-4AFB-87B4-BF9167005B60}" type="pres">
      <dgm:prSet presAssocID="{9EAABB2D-6DEC-4BF8-A23E-ABE0A402116A}" presName="desTx" presStyleLbl="revTx" presStyleIdx="3" presStyleCnt="6">
        <dgm:presLayoutVars/>
      </dgm:prSet>
      <dgm:spPr/>
      <dgm:t>
        <a:bodyPr/>
        <a:lstStyle/>
        <a:p>
          <a:endParaRPr lang="en-ZA"/>
        </a:p>
      </dgm:t>
    </dgm:pt>
    <dgm:pt modelId="{F19548CD-B708-4035-9063-106A3902DA6D}" type="pres">
      <dgm:prSet presAssocID="{855A1392-51E3-497E-B98F-1259D999CCDF}" presName="sibTrans" presStyleCnt="0"/>
      <dgm:spPr/>
    </dgm:pt>
    <dgm:pt modelId="{4851B2FF-88D2-4EB7-8B33-E958E7560BA0}" type="pres">
      <dgm:prSet presAssocID="{C0BC268F-C7C5-43A4-AF89-64AD2EB6D930}" presName="compNode" presStyleCnt="0"/>
      <dgm:spPr/>
    </dgm:pt>
    <dgm:pt modelId="{583C0B41-C0E0-4CCF-BE49-73C49F053AC3}" type="pres">
      <dgm:prSet presAssocID="{C0BC268F-C7C5-43A4-AF89-64AD2EB6D930}" presName="bgRect" presStyleLbl="bgShp" presStyleIdx="2" presStyleCnt="3"/>
      <dgm:spPr/>
    </dgm:pt>
    <dgm:pt modelId="{002FCF87-8941-488B-80BC-63FB36391078}" type="pres">
      <dgm:prSet presAssocID="{C0BC268F-C7C5-43A4-AF89-64AD2EB6D930}"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rcRect/>
          <a:stretch>
            <a:fillRect l="-12000" r="-12000"/>
          </a:stretch>
        </a:blipFill>
        <a:ln>
          <a:noFill/>
        </a:ln>
      </dgm:spPr>
    </dgm:pt>
    <dgm:pt modelId="{258ADF80-F20F-4ECA-9EE1-27C600067F82}" type="pres">
      <dgm:prSet presAssocID="{C0BC268F-C7C5-43A4-AF89-64AD2EB6D930}" presName="spaceRect" presStyleCnt="0"/>
      <dgm:spPr/>
    </dgm:pt>
    <dgm:pt modelId="{827B67CA-FBF7-44A6-8C0D-93B9C0A2F327}" type="pres">
      <dgm:prSet presAssocID="{C0BC268F-C7C5-43A4-AF89-64AD2EB6D930}" presName="parTx" presStyleLbl="revTx" presStyleIdx="4" presStyleCnt="6">
        <dgm:presLayoutVars>
          <dgm:chMax val="0"/>
          <dgm:chPref val="0"/>
        </dgm:presLayoutVars>
      </dgm:prSet>
      <dgm:spPr/>
      <dgm:t>
        <a:bodyPr/>
        <a:lstStyle/>
        <a:p>
          <a:endParaRPr lang="en-ZA"/>
        </a:p>
      </dgm:t>
    </dgm:pt>
    <dgm:pt modelId="{D710F3C2-A10E-40CC-9E90-9CE3B67B19D4}" type="pres">
      <dgm:prSet presAssocID="{C0BC268F-C7C5-43A4-AF89-64AD2EB6D930}" presName="desTx" presStyleLbl="revTx" presStyleIdx="5" presStyleCnt="6">
        <dgm:presLayoutVars/>
      </dgm:prSet>
      <dgm:spPr/>
      <dgm:t>
        <a:bodyPr/>
        <a:lstStyle/>
        <a:p>
          <a:endParaRPr lang="en-ZA"/>
        </a:p>
      </dgm:t>
    </dgm:pt>
  </dgm:ptLst>
  <dgm:cxnLst>
    <dgm:cxn modelId="{95B65B59-4795-4D64-A19E-5809FC29251F}" type="presOf" srcId="{6F262394-026B-47EB-AE7B-14BECB952960}" destId="{9099EE63-BD08-4AFB-87B4-BF9167005B60}" srcOrd="0" destOrd="0" presId="urn:microsoft.com/office/officeart/2018/2/layout/IconVerticalSolidList"/>
    <dgm:cxn modelId="{B01DE7A6-CE0C-4DF2-8632-310E767CCA5D}" srcId="{7786F747-3743-4EA2-AC93-18EA71FBFECE}" destId="{C0BC268F-C7C5-43A4-AF89-64AD2EB6D930}" srcOrd="2" destOrd="0" parTransId="{720D8FEA-39AE-4BBC-B6A9-8E3C9AB99A64}" sibTransId="{152B098E-8056-405E-ADA4-35DE6B2F3C71}"/>
    <dgm:cxn modelId="{6985AB61-3032-4D57-92F6-9183A5D279D6}" srcId="{9EAABB2D-6DEC-4BF8-A23E-ABE0A402116A}" destId="{6F262394-026B-47EB-AE7B-14BECB952960}" srcOrd="0" destOrd="0" parTransId="{D86F1DA7-8510-4713-A6B4-8C826AC01E9F}" sibTransId="{DC028748-2FE9-4734-B27E-17F78B5E0CF9}"/>
    <dgm:cxn modelId="{74B570DF-14A5-47C6-9C33-C0BB751D69B6}" type="presOf" srcId="{7786F747-3743-4EA2-AC93-18EA71FBFECE}" destId="{62BC427D-4467-4A9B-9299-11240A99A6BA}" srcOrd="0" destOrd="0" presId="urn:microsoft.com/office/officeart/2018/2/layout/IconVerticalSolidList"/>
    <dgm:cxn modelId="{7AEE941E-E8F1-4C22-B4AD-AC0A228674FB}" type="presOf" srcId="{C0BC268F-C7C5-43A4-AF89-64AD2EB6D930}" destId="{827B67CA-FBF7-44A6-8C0D-93B9C0A2F327}" srcOrd="0" destOrd="0" presId="urn:microsoft.com/office/officeart/2018/2/layout/IconVerticalSolidList"/>
    <dgm:cxn modelId="{BB80EC5C-BADC-4B7B-ACCD-45C8FC5CC1C9}" type="presOf" srcId="{ADC5A91C-5D6E-436F-89A7-A6B06BE2A381}" destId="{D710F3C2-A10E-40CC-9E90-9CE3B67B19D4}" srcOrd="0" destOrd="0" presId="urn:microsoft.com/office/officeart/2018/2/layout/IconVerticalSolidList"/>
    <dgm:cxn modelId="{F5DCEBBC-ACA5-4AC6-9F8C-0D687D834497}" srcId="{7786F747-3743-4EA2-AC93-18EA71FBFECE}" destId="{2E88BB54-B795-4D7A-9BFC-C7F1D86412A9}" srcOrd="0" destOrd="0" parTransId="{DB04EFEE-C7D7-4E30-BA52-E4E831A08C72}" sibTransId="{1363A709-088E-4259-B2C7-4DE5BB19FFB4}"/>
    <dgm:cxn modelId="{B2B3BB43-A3DA-4784-8C80-9C9C425C227F}" srcId="{2E88BB54-B795-4D7A-9BFC-C7F1D86412A9}" destId="{0C0F755C-01D4-4AAE-AB3C-00E1FF6789BF}" srcOrd="0" destOrd="0" parTransId="{0598F531-9200-4703-B7DF-440EF7621160}" sibTransId="{4A42E371-167C-4C5E-BA6D-B40178916C14}"/>
    <dgm:cxn modelId="{6482BFAA-7B7E-49C9-A053-7EB0D3468D70}" type="presOf" srcId="{2E88BB54-B795-4D7A-9BFC-C7F1D86412A9}" destId="{7B5D00DF-923F-413D-BE65-1D695856E99A}" srcOrd="0" destOrd="0" presId="urn:microsoft.com/office/officeart/2018/2/layout/IconVerticalSolidList"/>
    <dgm:cxn modelId="{04357D09-1CC6-4DBC-8019-A28E57374DF3}" type="presOf" srcId="{0C0F755C-01D4-4AAE-AB3C-00E1FF6789BF}" destId="{5DC21DB9-A43B-45C7-9E32-F6714EEB8406}" srcOrd="0" destOrd="0" presId="urn:microsoft.com/office/officeart/2018/2/layout/IconVerticalSolidList"/>
    <dgm:cxn modelId="{712055F3-ED58-4934-BB9E-7C6C5E0FE88A}" srcId="{7786F747-3743-4EA2-AC93-18EA71FBFECE}" destId="{9EAABB2D-6DEC-4BF8-A23E-ABE0A402116A}" srcOrd="1" destOrd="0" parTransId="{306E4ECE-9BA2-40A2-8524-D3AAD7FE898F}" sibTransId="{855A1392-51E3-497E-B98F-1259D999CCDF}"/>
    <dgm:cxn modelId="{FAF2D79E-7784-4F26-8AF6-50EB275AE147}" srcId="{C0BC268F-C7C5-43A4-AF89-64AD2EB6D930}" destId="{ADC5A91C-5D6E-436F-89A7-A6B06BE2A381}" srcOrd="0" destOrd="0" parTransId="{C9C34D73-4A7C-4DA5-9B68-66E388E8DACC}" sibTransId="{61F717AF-AED9-4BAF-84DA-EC6E16F1CABE}"/>
    <dgm:cxn modelId="{A87B62BA-BE8F-425E-BDEC-174EA9B58399}" type="presOf" srcId="{9EAABB2D-6DEC-4BF8-A23E-ABE0A402116A}" destId="{AA4AFA44-6F6F-4793-9977-B334D049036D}" srcOrd="0" destOrd="0" presId="urn:microsoft.com/office/officeart/2018/2/layout/IconVerticalSolidList"/>
    <dgm:cxn modelId="{0E44AD4D-DA5C-430D-BD1C-03BA53B4089D}" type="presParOf" srcId="{62BC427D-4467-4A9B-9299-11240A99A6BA}" destId="{30F5586A-30FF-46F1-B905-3B195D7C42AC}" srcOrd="0" destOrd="0" presId="urn:microsoft.com/office/officeart/2018/2/layout/IconVerticalSolidList"/>
    <dgm:cxn modelId="{B0CCE1A8-0C2A-41B0-AD03-57B66B88805A}" type="presParOf" srcId="{30F5586A-30FF-46F1-B905-3B195D7C42AC}" destId="{00427251-33CB-4C6E-A235-1211387F7EDC}" srcOrd="0" destOrd="0" presId="urn:microsoft.com/office/officeart/2018/2/layout/IconVerticalSolidList"/>
    <dgm:cxn modelId="{155E7C3E-F047-44E8-8759-93AB6566B9C0}" type="presParOf" srcId="{30F5586A-30FF-46F1-B905-3B195D7C42AC}" destId="{0549282F-6AC8-4137-99A5-FBE296A42D55}" srcOrd="1" destOrd="0" presId="urn:microsoft.com/office/officeart/2018/2/layout/IconVerticalSolidList"/>
    <dgm:cxn modelId="{08C91C66-FE27-46F5-8B82-760C8686E321}" type="presParOf" srcId="{30F5586A-30FF-46F1-B905-3B195D7C42AC}" destId="{9F124297-DE1E-4CF5-AE41-AD957110E457}" srcOrd="2" destOrd="0" presId="urn:microsoft.com/office/officeart/2018/2/layout/IconVerticalSolidList"/>
    <dgm:cxn modelId="{37598F61-3D1E-4DE5-868E-A573AFDDC87F}" type="presParOf" srcId="{30F5586A-30FF-46F1-B905-3B195D7C42AC}" destId="{7B5D00DF-923F-413D-BE65-1D695856E99A}" srcOrd="3" destOrd="0" presId="urn:microsoft.com/office/officeart/2018/2/layout/IconVerticalSolidList"/>
    <dgm:cxn modelId="{3EA664B7-AB5C-41B5-9C47-9C9A80FF09D2}" type="presParOf" srcId="{30F5586A-30FF-46F1-B905-3B195D7C42AC}" destId="{5DC21DB9-A43B-45C7-9E32-F6714EEB8406}" srcOrd="4" destOrd="0" presId="urn:microsoft.com/office/officeart/2018/2/layout/IconVerticalSolidList"/>
    <dgm:cxn modelId="{B4A13CD5-7ACD-400C-A7BC-83C9367CF3DC}" type="presParOf" srcId="{62BC427D-4467-4A9B-9299-11240A99A6BA}" destId="{12B72FDB-D7D7-48BB-99B2-7B4976F06243}" srcOrd="1" destOrd="0" presId="urn:microsoft.com/office/officeart/2018/2/layout/IconVerticalSolidList"/>
    <dgm:cxn modelId="{8D2AD24D-526B-418C-8926-86A09C79E325}" type="presParOf" srcId="{62BC427D-4467-4A9B-9299-11240A99A6BA}" destId="{08AFA216-5536-4D98-BBDE-D8379739DF63}" srcOrd="2" destOrd="0" presId="urn:microsoft.com/office/officeart/2018/2/layout/IconVerticalSolidList"/>
    <dgm:cxn modelId="{8B5FE56F-9E18-4098-A43D-FAA686D2570E}" type="presParOf" srcId="{08AFA216-5536-4D98-BBDE-D8379739DF63}" destId="{EDE324C9-5246-4102-AEF4-DE20F46A8E6A}" srcOrd="0" destOrd="0" presId="urn:microsoft.com/office/officeart/2018/2/layout/IconVerticalSolidList"/>
    <dgm:cxn modelId="{FC063AE7-32E1-4147-AA5C-EBB912364C1E}" type="presParOf" srcId="{08AFA216-5536-4D98-BBDE-D8379739DF63}" destId="{C1036739-BBB2-450F-AF27-AB034EFAECFB}" srcOrd="1" destOrd="0" presId="urn:microsoft.com/office/officeart/2018/2/layout/IconVerticalSolidList"/>
    <dgm:cxn modelId="{1731B903-289A-4BDA-A080-0BF844C09595}" type="presParOf" srcId="{08AFA216-5536-4D98-BBDE-D8379739DF63}" destId="{279AD92B-FB1E-4820-9D9A-A8697D701077}" srcOrd="2" destOrd="0" presId="urn:microsoft.com/office/officeart/2018/2/layout/IconVerticalSolidList"/>
    <dgm:cxn modelId="{0C029063-73CC-4B52-8C09-B9CA6F01FAD3}" type="presParOf" srcId="{08AFA216-5536-4D98-BBDE-D8379739DF63}" destId="{AA4AFA44-6F6F-4793-9977-B334D049036D}" srcOrd="3" destOrd="0" presId="urn:microsoft.com/office/officeart/2018/2/layout/IconVerticalSolidList"/>
    <dgm:cxn modelId="{E0915AD9-1239-4579-AB4F-CDCFA1D49CD2}" type="presParOf" srcId="{08AFA216-5536-4D98-BBDE-D8379739DF63}" destId="{9099EE63-BD08-4AFB-87B4-BF9167005B60}" srcOrd="4" destOrd="0" presId="urn:microsoft.com/office/officeart/2018/2/layout/IconVerticalSolidList"/>
    <dgm:cxn modelId="{2147EFE2-41DC-4F83-9355-3685C71AB4BC}" type="presParOf" srcId="{62BC427D-4467-4A9B-9299-11240A99A6BA}" destId="{F19548CD-B708-4035-9063-106A3902DA6D}" srcOrd="3" destOrd="0" presId="urn:microsoft.com/office/officeart/2018/2/layout/IconVerticalSolidList"/>
    <dgm:cxn modelId="{054CF23B-B091-4026-A3BB-A8ECBDD67B87}" type="presParOf" srcId="{62BC427D-4467-4A9B-9299-11240A99A6BA}" destId="{4851B2FF-88D2-4EB7-8B33-E958E7560BA0}" srcOrd="4" destOrd="0" presId="urn:microsoft.com/office/officeart/2018/2/layout/IconVerticalSolidList"/>
    <dgm:cxn modelId="{9E183BC4-6036-42D1-92CD-98E37AB02BA4}" type="presParOf" srcId="{4851B2FF-88D2-4EB7-8B33-E958E7560BA0}" destId="{583C0B41-C0E0-4CCF-BE49-73C49F053AC3}" srcOrd="0" destOrd="0" presId="urn:microsoft.com/office/officeart/2018/2/layout/IconVerticalSolidList"/>
    <dgm:cxn modelId="{0A1D55CB-5E84-490C-8D8D-87765B76A88D}" type="presParOf" srcId="{4851B2FF-88D2-4EB7-8B33-E958E7560BA0}" destId="{002FCF87-8941-488B-80BC-63FB36391078}" srcOrd="1" destOrd="0" presId="urn:microsoft.com/office/officeart/2018/2/layout/IconVerticalSolidList"/>
    <dgm:cxn modelId="{1DBD624C-A797-4A9E-A1AF-CC267F1F4541}" type="presParOf" srcId="{4851B2FF-88D2-4EB7-8B33-E958E7560BA0}" destId="{258ADF80-F20F-4ECA-9EE1-27C600067F82}" srcOrd="2" destOrd="0" presId="urn:microsoft.com/office/officeart/2018/2/layout/IconVerticalSolidList"/>
    <dgm:cxn modelId="{F567AF60-3944-42D7-A92F-3FD1F764AF12}" type="presParOf" srcId="{4851B2FF-88D2-4EB7-8B33-E958E7560BA0}" destId="{827B67CA-FBF7-44A6-8C0D-93B9C0A2F327}" srcOrd="3" destOrd="0" presId="urn:microsoft.com/office/officeart/2018/2/layout/IconVerticalSolidList"/>
    <dgm:cxn modelId="{2C91AB06-631B-4B0B-BCBD-74778EB76FFC}" type="presParOf" srcId="{4851B2FF-88D2-4EB7-8B33-E958E7560BA0}" destId="{D710F3C2-A10E-40CC-9E90-9CE3B67B19D4}" srcOrd="4" destOrd="0" presId="urn:microsoft.com/office/officeart/2018/2/layout/IconVerticalSolidList"/>
  </dgm:cxnLst>
  <dgm:bg/>
  <dgm:whole>
    <a:ln>
      <a:solidFill>
        <a:srgbClr val="E8785A"/>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10/27/2020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F533E96-F078-4B3D-A8F4-F1AF21EBC357}" type="slidenum">
              <a:rPr lang="en-US" smtClean="0"/>
              <a:t>3</a:t>
            </a:fld>
            <a:endParaRPr lang="en-US"/>
          </a:p>
        </p:txBody>
      </p:sp>
    </p:spTree>
    <p:extLst>
      <p:ext uri="{BB962C8B-B14F-4D97-AF65-F5344CB8AC3E}">
        <p14:creationId xmlns:p14="http://schemas.microsoft.com/office/powerpoint/2010/main" val="213527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F533E96-F078-4B3D-A8F4-F1AF21EBC357}" type="slidenum">
              <a:rPr lang="en-US" smtClean="0"/>
              <a:t>12</a:t>
            </a:fld>
            <a:endParaRPr lang="en-US"/>
          </a:p>
        </p:txBody>
      </p:sp>
    </p:spTree>
    <p:extLst>
      <p:ext uri="{BB962C8B-B14F-4D97-AF65-F5344CB8AC3E}">
        <p14:creationId xmlns:p14="http://schemas.microsoft.com/office/powerpoint/2010/main" val="1404847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15</a:t>
            </a:fld>
            <a:endParaRPr lang="en-US"/>
          </a:p>
        </p:txBody>
      </p:sp>
    </p:spTree>
    <p:extLst>
      <p:ext uri="{BB962C8B-B14F-4D97-AF65-F5344CB8AC3E}">
        <p14:creationId xmlns:p14="http://schemas.microsoft.com/office/powerpoint/2010/main" val="1284596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3341715"/>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8428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702402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11084"/>
            <a:ext cx="1971675" cy="431806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11083"/>
            <a:ext cx="5800725" cy="4318067"/>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9" name="Picture 8" descr="E:\websites\free-power-point-templates\2012\logos.png">
            <a:extLst>
              <a:ext uri="{FF2B5EF4-FFF2-40B4-BE49-F238E27FC236}">
                <a16:creationId xmlns:a16="http://schemas.microsoft.com/office/drawing/2014/main" xmlns="" id="{5C39FF10-11C6-497A-A1D8-F086AD5841B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99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698191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494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68270483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5093540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63923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472850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53074F12-AA26-4AC8-9962-C36BB8F32554}" type="datetimeFigureOut">
              <a:rPr lang="en-US" smtClean="0"/>
              <a:pPr/>
              <a:t>10/27/2020</a:t>
            </a:fld>
            <a:endParaRPr lang="en-US"/>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428530175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4948" cy="617220"/>
          </a:xfrm>
        </p:spPr>
        <p:txBody>
          <a:bodyPr lIns="91440" tIns="0" rIns="9144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3686307"/>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4430267"/>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326287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750737"/>
            <a:ext cx="9144001" cy="49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53074F12-AA26-4AC8-9962-C36BB8F32554}" type="datetimeFigureOut">
              <a:rPr lang="en-US" smtClean="0"/>
              <a:pPr/>
              <a:t>10/27/2020</a:t>
            </a:fld>
            <a:endParaRPr lang="en-US"/>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fld id="{B82CCC60-E8CD-4174-8B1A-7DF615B22EEF}" type="slidenum">
              <a:rPr lang="en-US" smtClean="0"/>
              <a:pPr/>
              <a:t>‹#›</a:t>
            </a:fld>
            <a:endParaRPr lang="en-US"/>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xmlns="" id="{8885F0B4-9B52-4B9E-9028-0E93ABC5D340}"/>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2899205907"/>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kisimaradio.co.z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s://kisimaradio.co.z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kisimaradio.co.za/" TargetMode="External"/><Relationship Id="rId2" Type="http://schemas.openxmlformats.org/officeDocument/2006/relationships/image" Target="../media/image12.jpeg"/><Relationship Id="rId1" Type="http://schemas.openxmlformats.org/officeDocument/2006/relationships/slideLayout" Target="../slideLayouts/slideLayout6.xml"/><Relationship Id="rId5" Type="http://schemas.openxmlformats.org/officeDocument/2006/relationships/image" Target="../media/image13.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kisimaradio.co.za/"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kisimaradio.co.za/" TargetMode="Externa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4.xml.rels><?xml version="1.0" encoding="UTF-8" standalone="yes"?>
<Relationships xmlns="http://schemas.openxmlformats.org/package/2006/relationships"><Relationship Id="rId3" Type="http://schemas.openxmlformats.org/officeDocument/2006/relationships/hyperlink" Target="https://kisimaradio.co.za/" TargetMode="External"/><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facebook.com/kisimaradio/" TargetMode="External"/><Relationship Id="rId7" Type="http://schemas.openxmlformats.org/officeDocument/2006/relationships/hyperlink" Target="https://kisimaradio.co.za/"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7.jpeg"/><Relationship Id="rId11" Type="http://schemas.openxmlformats.org/officeDocument/2006/relationships/hyperlink" Target="mailto:nosipho@kisimaradio.co.za" TargetMode="External"/><Relationship Id="rId5" Type="http://schemas.openxmlformats.org/officeDocument/2006/relationships/hyperlink" Target="https://www.instagram.com/kisima_radio_sa/" TargetMode="External"/><Relationship Id="rId10" Type="http://schemas.openxmlformats.org/officeDocument/2006/relationships/image" Target="../media/image18.png"/><Relationship Id="rId4" Type="http://schemas.openxmlformats.org/officeDocument/2006/relationships/image" Target="../media/image16.png"/><Relationship Id="rId9" Type="http://schemas.openxmlformats.org/officeDocument/2006/relationships/hyperlink" Target="https://twitter.com/Kisimaradio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kisimaradio.co.z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kisimaradio.co.z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kisimaradio.co.za/"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hyperlink" Target="https://kisimaradio.co.za/" TargetMode="Externa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hyperlink" Target="https://kisimaradio.co.za/" TargetMode="Externa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openxmlformats.org/officeDocument/2006/relationships/hyperlink" Target="https://kisimaradio.co.za/"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4.xml"/><Relationship Id="rId7" Type="http://schemas.openxmlformats.org/officeDocument/2006/relationships/hyperlink" Target="https://kisimaradio.co.za/" TargetMode="Externa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5.xml"/><Relationship Id="rId7" Type="http://schemas.openxmlformats.org/officeDocument/2006/relationships/hyperlink" Target="https://kisimaradio.co.za/" TargetMode="Externa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xmlns="" id="{8C6E698C-8155-4B8B-BDC9-B7299772B5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23900" y="482600"/>
            <a:ext cx="4691270" cy="3790506"/>
          </a:xfrm>
        </p:spPr>
        <p:txBody>
          <a:bodyPr anchor="ctr">
            <a:normAutofit/>
          </a:bodyPr>
          <a:lstStyle/>
          <a:p>
            <a:pPr algn="r"/>
            <a:r>
              <a:rPr lang="en-US" sz="4700" b="1" dirty="0">
                <a:solidFill>
                  <a:schemeClr val="tx1"/>
                </a:solidFill>
                <a:latin typeface="Arial" panose="020B0604020202020204" pitchFamily="34" charset="0"/>
                <a:cs typeface="Arial" panose="020B0604020202020204" pitchFamily="34" charset="0"/>
              </a:rPr>
              <a:t>KisimaRadio</a:t>
            </a:r>
            <a:br>
              <a:rPr lang="en-US" sz="4700" b="1" dirty="0">
                <a:solidFill>
                  <a:schemeClr val="tx1"/>
                </a:solidFill>
                <a:latin typeface="Arial" panose="020B0604020202020204" pitchFamily="34" charset="0"/>
                <a:cs typeface="Arial" panose="020B0604020202020204" pitchFamily="34" charset="0"/>
              </a:rPr>
            </a:br>
            <a:r>
              <a:rPr lang="en-US" sz="1000" b="1" dirty="0">
                <a:solidFill>
                  <a:schemeClr val="tx1"/>
                </a:solidFill>
                <a:latin typeface="Arial" panose="020B0604020202020204" pitchFamily="34" charset="0"/>
                <a:cs typeface="Arial" panose="020B0604020202020204" pitchFamily="34" charset="0"/>
              </a:rPr>
              <a:t>“Heart to Heart Communication”</a:t>
            </a:r>
            <a:br>
              <a:rPr lang="en-US" sz="1000" b="1" dirty="0">
                <a:solidFill>
                  <a:schemeClr val="tx1"/>
                </a:solidFill>
                <a:latin typeface="Arial" panose="020B0604020202020204" pitchFamily="34" charset="0"/>
                <a:cs typeface="Arial" panose="020B0604020202020204" pitchFamily="34" charset="0"/>
              </a:rPr>
            </a:br>
            <a:r>
              <a:rPr lang="en-US" sz="4700" b="1" dirty="0">
                <a:solidFill>
                  <a:schemeClr val="tx1"/>
                </a:solidFill>
                <a:latin typeface="Arial" panose="020B0604020202020204" pitchFamily="34" charset="0"/>
                <a:cs typeface="Arial" panose="020B0604020202020204" pitchFamily="34" charset="0"/>
              </a:rPr>
              <a:t/>
            </a:r>
            <a:br>
              <a:rPr lang="en-US" sz="4700" b="1" dirty="0">
                <a:solidFill>
                  <a:schemeClr val="tx1"/>
                </a:solidFill>
                <a:latin typeface="Arial" panose="020B0604020202020204" pitchFamily="34" charset="0"/>
                <a:cs typeface="Arial" panose="020B0604020202020204" pitchFamily="34" charset="0"/>
              </a:rPr>
            </a:br>
            <a:r>
              <a:rPr lang="en-US" sz="4700" b="1" dirty="0">
                <a:solidFill>
                  <a:schemeClr val="tx1"/>
                </a:solidFill>
                <a:latin typeface="Arial" panose="020B0604020202020204" pitchFamily="34" charset="0"/>
                <a:cs typeface="Arial" panose="020B0604020202020204" pitchFamily="34" charset="0"/>
              </a:rPr>
              <a:t>Company Profile</a:t>
            </a:r>
          </a:p>
        </p:txBody>
      </p:sp>
      <p:cxnSp>
        <p:nvCxnSpPr>
          <p:cNvPr id="9" name="Straight Connector 8">
            <a:extLst>
              <a:ext uri="{FF2B5EF4-FFF2-40B4-BE49-F238E27FC236}">
                <a16:creationId xmlns:a16="http://schemas.microsoft.com/office/drawing/2014/main" xmlns="" id="{09525C9A-1972-4836-BA7A-706C946EF4D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650992" y="1043525"/>
            <a:ext cx="0" cy="266865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xmlns="" id="{8A549DE7-671D-4575-AF43-858FD99981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81"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C22D9B36-9BE7-472B-8808-7E0D681073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 y="4755706"/>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descr="A picture containing drawing&#10;&#10;Description automatically generated">
            <a:hlinkClick r:id="rId2"/>
            <a:extLst>
              <a:ext uri="{FF2B5EF4-FFF2-40B4-BE49-F238E27FC236}">
                <a16:creationId xmlns:a16="http://schemas.microsoft.com/office/drawing/2014/main" xmlns="" id="{D8F519F0-02DF-4023-8334-9088A36BBF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8103" y="1262542"/>
            <a:ext cx="2476500" cy="1847850"/>
          </a:xfrm>
          <a:prstGeom prst="rect">
            <a:avLst/>
          </a:prstGeom>
        </p:spPr>
      </p:pic>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041EFF-E34C-43CF-B52D-6674D3E10BF3}"/>
              </a:ext>
            </a:extLst>
          </p:cNvPr>
          <p:cNvSpPr>
            <a:spLocks noGrp="1"/>
          </p:cNvSpPr>
          <p:nvPr>
            <p:ph type="title"/>
          </p:nvPr>
        </p:nvSpPr>
        <p:spPr>
          <a:xfrm>
            <a:off x="0" y="6261"/>
            <a:ext cx="2711302" cy="857250"/>
          </a:xfrm>
        </p:spPr>
        <p:txBody>
          <a:bodyPr>
            <a:normAutofit/>
          </a:bodyPr>
          <a:lstStyle/>
          <a:p>
            <a:r>
              <a:rPr lang="en-ZA" sz="2400" b="1" dirty="0">
                <a:solidFill>
                  <a:schemeClr val="tx1"/>
                </a:solidFill>
                <a:latin typeface="Arial" panose="020B0604020202020204" pitchFamily="34" charset="0"/>
                <a:cs typeface="Arial" panose="020B0604020202020204" pitchFamily="34" charset="0"/>
              </a:rPr>
              <a:t>Meet the Team</a:t>
            </a:r>
          </a:p>
        </p:txBody>
      </p:sp>
      <p:sp>
        <p:nvSpPr>
          <p:cNvPr id="9" name="Content Placeholder 20">
            <a:extLst>
              <a:ext uri="{FF2B5EF4-FFF2-40B4-BE49-F238E27FC236}">
                <a16:creationId xmlns:a16="http://schemas.microsoft.com/office/drawing/2014/main" xmlns="" id="{983EC61A-B730-4CF8-9230-99EFA2EDBFF4}"/>
              </a:ext>
            </a:extLst>
          </p:cNvPr>
          <p:cNvSpPr txBox="1">
            <a:spLocks/>
          </p:cNvSpPr>
          <p:nvPr/>
        </p:nvSpPr>
        <p:spPr>
          <a:xfrm>
            <a:off x="2378024" y="1354129"/>
            <a:ext cx="6049925" cy="1396681"/>
          </a:xfrm>
          <a:prstGeom prst="rect">
            <a:avLst/>
          </a:prstGeom>
        </p:spPr>
        <p:txBody>
          <a:bodyPr anchor="t">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ZA" sz="4000" dirty="0">
                <a:latin typeface="Arial" panose="020B0604020202020204" pitchFamily="34" charset="0"/>
                <a:cs typeface="Arial" panose="020B0604020202020204" pitchFamily="34" charset="0"/>
              </a:rPr>
              <a:t>Miss Maria </a:t>
            </a:r>
            <a:r>
              <a:rPr lang="en-ZA" sz="4000" dirty="0" err="1">
                <a:latin typeface="Arial" panose="020B0604020202020204" pitchFamily="34" charset="0"/>
                <a:cs typeface="Arial" panose="020B0604020202020204" pitchFamily="34" charset="0"/>
              </a:rPr>
              <a:t>Ntombizamahlubi</a:t>
            </a:r>
            <a:r>
              <a:rPr lang="en-ZA" sz="4000" dirty="0">
                <a:latin typeface="Arial" panose="020B0604020202020204" pitchFamily="34" charset="0"/>
                <a:cs typeface="Arial" panose="020B0604020202020204" pitchFamily="34" charset="0"/>
              </a:rPr>
              <a:t> </a:t>
            </a:r>
            <a:r>
              <a:rPr lang="en-ZA" sz="4000" dirty="0" err="1">
                <a:latin typeface="Arial" panose="020B0604020202020204" pitchFamily="34" charset="0"/>
                <a:cs typeface="Arial" panose="020B0604020202020204" pitchFamily="34" charset="0"/>
              </a:rPr>
              <a:t>Msesi</a:t>
            </a:r>
            <a:r>
              <a:rPr lang="en-ZA" sz="4000" dirty="0">
                <a:latin typeface="Arial" panose="020B0604020202020204" pitchFamily="34" charset="0"/>
                <a:cs typeface="Arial" panose="020B0604020202020204" pitchFamily="34" charset="0"/>
              </a:rPr>
              <a:t> is a qualified Forensic Analyst who is currently employed in the Chemistry Unit of the South African Police Services at the Forensics Science Laboratory in Cape Town, </a:t>
            </a:r>
            <a:r>
              <a:rPr lang="en-ZA" sz="4000" dirty="0" err="1">
                <a:latin typeface="Arial" panose="020B0604020202020204" pitchFamily="34" charset="0"/>
                <a:cs typeface="Arial" panose="020B0604020202020204" pitchFamily="34" charset="0"/>
              </a:rPr>
              <a:t>Plattekloof</a:t>
            </a:r>
            <a:r>
              <a:rPr lang="en-ZA" sz="4000" dirty="0">
                <a:latin typeface="Arial" panose="020B0604020202020204" pitchFamily="34" charset="0"/>
                <a:cs typeface="Arial" panose="020B0604020202020204" pitchFamily="34" charset="0"/>
              </a:rPr>
              <a:t>. She has spent over a decade at Radio Tygerberg a Cape Town based community radio station where she started as a freelance presenter, this platform has allowed her to learn about the operational and strategic aspects of a community radio station.  Over the years she developed an inner drive to make impact in transforming people’s lives through radio which motivated her to invest her personal time in conducting research about the radio industry and explore creative ways to bridge existing gaps hence her involvement in </a:t>
            </a:r>
            <a:r>
              <a:rPr lang="en-ZA" sz="4000" dirty="0" err="1">
                <a:latin typeface="Arial" panose="020B0604020202020204" pitchFamily="34" charset="0"/>
                <a:cs typeface="Arial" panose="020B0604020202020204" pitchFamily="34" charset="0"/>
              </a:rPr>
              <a:t>KisimaRadio</a:t>
            </a:r>
            <a:r>
              <a:rPr lang="en-ZA" sz="4000" dirty="0">
                <a:latin typeface="Arial" panose="020B0604020202020204" pitchFamily="34" charset="0"/>
                <a:cs typeface="Arial" panose="020B0604020202020204" pitchFamily="34" charset="0"/>
              </a:rPr>
              <a:t>.</a:t>
            </a:r>
          </a:p>
          <a:p>
            <a:pPr marL="0" indent="0" algn="just">
              <a:buNone/>
            </a:pPr>
            <a:endParaRPr lang="en-ZA" sz="4000" dirty="0">
              <a:latin typeface="Arial" panose="020B0604020202020204" pitchFamily="34" charset="0"/>
              <a:cs typeface="Arial" panose="020B0604020202020204" pitchFamily="34" charset="0"/>
            </a:endParaRPr>
          </a:p>
          <a:p>
            <a:pPr marL="0" indent="0" algn="just">
              <a:buNone/>
            </a:pPr>
            <a:r>
              <a:rPr lang="en-ZA" sz="4000" dirty="0">
                <a:latin typeface="Arial" panose="020B0604020202020204" pitchFamily="34" charset="0"/>
                <a:cs typeface="Arial" panose="020B0604020202020204" pitchFamily="34" charset="0"/>
              </a:rPr>
              <a:t>Maria’s analytical skills coupled with her tenacity and passion for radio brings invaluable contributions to </a:t>
            </a:r>
            <a:r>
              <a:rPr lang="en-ZA" sz="4000" dirty="0" err="1">
                <a:latin typeface="Arial" panose="020B0604020202020204" pitchFamily="34" charset="0"/>
                <a:cs typeface="Arial" panose="020B0604020202020204" pitchFamily="34" charset="0"/>
              </a:rPr>
              <a:t>KisimaRadio</a:t>
            </a:r>
            <a:r>
              <a:rPr lang="en-ZA" sz="4000" dirty="0">
                <a:latin typeface="Arial" panose="020B0604020202020204" pitchFamily="34" charset="0"/>
                <a:cs typeface="Arial" panose="020B0604020202020204" pitchFamily="34" charset="0"/>
              </a:rPr>
              <a:t>.</a:t>
            </a:r>
          </a:p>
          <a:p>
            <a:pPr marL="0" indent="0" algn="just">
              <a:buNone/>
            </a:pPr>
            <a:endParaRPr lang="en-ZA" dirty="0">
              <a:latin typeface="Arial" panose="020B0604020202020204" pitchFamily="34" charset="0"/>
              <a:cs typeface="Arial" panose="020B0604020202020204" pitchFamily="34" charset="0"/>
            </a:endParaRPr>
          </a:p>
        </p:txBody>
      </p:sp>
      <p:sp>
        <p:nvSpPr>
          <p:cNvPr id="10" name="Content Placeholder 20">
            <a:extLst>
              <a:ext uri="{FF2B5EF4-FFF2-40B4-BE49-F238E27FC236}">
                <a16:creationId xmlns:a16="http://schemas.microsoft.com/office/drawing/2014/main" xmlns="" id="{8B88B4EB-6D30-4388-8A1B-D0E816BD84E3}"/>
              </a:ext>
            </a:extLst>
          </p:cNvPr>
          <p:cNvSpPr txBox="1">
            <a:spLocks/>
          </p:cNvSpPr>
          <p:nvPr/>
        </p:nvSpPr>
        <p:spPr>
          <a:xfrm>
            <a:off x="2378024" y="3241428"/>
            <a:ext cx="6066547" cy="1442068"/>
          </a:xfrm>
          <a:prstGeom prst="rect">
            <a:avLst/>
          </a:prstGeom>
        </p:spPr>
        <p:txBody>
          <a:bodyPr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ZA" sz="1000" dirty="0">
                <a:latin typeface="Arial" panose="020B0604020202020204" pitchFamily="34" charset="0"/>
                <a:cs typeface="Arial" panose="020B0604020202020204" pitchFamily="34" charset="0"/>
              </a:rPr>
              <a:t>Miss </a:t>
            </a:r>
            <a:r>
              <a:rPr lang="en-ZA" sz="1000" dirty="0" err="1">
                <a:latin typeface="Arial" panose="020B0604020202020204" pitchFamily="34" charset="0"/>
                <a:cs typeface="Arial" panose="020B0604020202020204" pitchFamily="34" charset="0"/>
              </a:rPr>
              <a:t>Nonkoliseko</a:t>
            </a:r>
            <a:r>
              <a:rPr lang="en-ZA" sz="1000" dirty="0">
                <a:latin typeface="Arial" panose="020B0604020202020204" pitchFamily="34" charset="0"/>
                <a:cs typeface="Arial" panose="020B0604020202020204" pitchFamily="34" charset="0"/>
              </a:rPr>
              <a:t> </a:t>
            </a:r>
            <a:r>
              <a:rPr lang="en-ZA" sz="1000" dirty="0" err="1">
                <a:latin typeface="Arial" panose="020B0604020202020204" pitchFamily="34" charset="0"/>
                <a:cs typeface="Arial" panose="020B0604020202020204" pitchFamily="34" charset="0"/>
              </a:rPr>
              <a:t>Rwanqa</a:t>
            </a:r>
            <a:r>
              <a:rPr lang="en-ZA" sz="1000" dirty="0">
                <a:latin typeface="Arial" panose="020B0604020202020204" pitchFamily="34" charset="0"/>
                <a:cs typeface="Arial" panose="020B0604020202020204" pitchFamily="34" charset="0"/>
              </a:rPr>
              <a:t> holds a National Diploma in Cost and Management Accounting accompanied by a Certificate in Public Management Fund Act. She currently occupies a role in the Finance Division of the National Student Financial Aid Scheme. Her work experience has been predominantly in the Finance and Media areas of work. She has briefly volunteered a Tygerberg 104 FM where she assisted the team with event coordination and community outreach which gave birth to her passion for Youth Development.</a:t>
            </a:r>
          </a:p>
          <a:p>
            <a:pPr marL="0" indent="0">
              <a:buNone/>
            </a:pPr>
            <a:endParaRPr lang="en-ZA" sz="1000" dirty="0">
              <a:latin typeface="Arial" panose="020B0604020202020204" pitchFamily="34" charset="0"/>
              <a:cs typeface="Arial" panose="020B0604020202020204" pitchFamily="34" charset="0"/>
            </a:endParaRPr>
          </a:p>
          <a:p>
            <a:pPr marL="0" indent="0">
              <a:buNone/>
            </a:pPr>
            <a:r>
              <a:rPr lang="en-ZA" sz="1000" dirty="0">
                <a:latin typeface="Arial" panose="020B0604020202020204" pitchFamily="34" charset="0"/>
                <a:cs typeface="Arial" panose="020B0604020202020204" pitchFamily="34" charset="0"/>
              </a:rPr>
              <a:t>She is a creative thinker with an ability to come up with actionable ideas on how to develop and build communities which fully supports </a:t>
            </a:r>
            <a:r>
              <a:rPr lang="en-ZA" sz="1000" dirty="0" err="1">
                <a:latin typeface="Arial" panose="020B0604020202020204" pitchFamily="34" charset="0"/>
                <a:cs typeface="Arial" panose="020B0604020202020204" pitchFamily="34" charset="0"/>
              </a:rPr>
              <a:t>KisimaRadio’s</a:t>
            </a:r>
            <a:r>
              <a:rPr lang="en-ZA" sz="1000" dirty="0">
                <a:latin typeface="Arial" panose="020B0604020202020204" pitchFamily="34" charset="0"/>
                <a:cs typeface="Arial" panose="020B0604020202020204" pitchFamily="34" charset="0"/>
              </a:rPr>
              <a:t> mandate.</a:t>
            </a:r>
          </a:p>
          <a:p>
            <a:pPr marL="0" indent="0">
              <a:buNone/>
            </a:pPr>
            <a:endParaRPr lang="en-ZA" sz="1000" dirty="0"/>
          </a:p>
        </p:txBody>
      </p:sp>
      <p:pic>
        <p:nvPicPr>
          <p:cNvPr id="4" name="Picture 3">
            <a:extLst>
              <a:ext uri="{FF2B5EF4-FFF2-40B4-BE49-F238E27FC236}">
                <a16:creationId xmlns:a16="http://schemas.microsoft.com/office/drawing/2014/main" xmlns="" id="{524EC6FC-F2F3-4ED7-B83A-1BBED3CD7B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216" y="1482762"/>
            <a:ext cx="1746544" cy="1361638"/>
          </a:xfrm>
          <a:prstGeom prst="rect">
            <a:avLst/>
          </a:prstGeom>
        </p:spPr>
      </p:pic>
      <p:pic>
        <p:nvPicPr>
          <p:cNvPr id="15" name="Picture 14" descr="A person posing for the camera&#10;&#10;Description automatically generated">
            <a:extLst>
              <a:ext uri="{FF2B5EF4-FFF2-40B4-BE49-F238E27FC236}">
                <a16:creationId xmlns:a16="http://schemas.microsoft.com/office/drawing/2014/main" xmlns="" id="{432BC71B-0CC6-4022-9AEE-FEA66DDF67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9215" y="3229317"/>
            <a:ext cx="1618952" cy="1491963"/>
          </a:xfrm>
          <a:prstGeom prst="rect">
            <a:avLst/>
          </a:prstGeom>
        </p:spPr>
      </p:pic>
      <p:pic>
        <p:nvPicPr>
          <p:cNvPr id="17" name="Picture 16" descr="A picture containing drawing&#10;&#10;Description automatically generated">
            <a:hlinkClick r:id="rId4"/>
            <a:extLst>
              <a:ext uri="{FF2B5EF4-FFF2-40B4-BE49-F238E27FC236}">
                <a16:creationId xmlns:a16="http://schemas.microsoft.com/office/drawing/2014/main" xmlns="" id="{91514808-F81D-49F2-9C6B-BBB71355C50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3060" y="0"/>
            <a:ext cx="2200940" cy="1261459"/>
          </a:xfrm>
          <a:prstGeom prst="rect">
            <a:avLst/>
          </a:prstGeom>
        </p:spPr>
      </p:pic>
    </p:spTree>
    <p:extLst>
      <p:ext uri="{BB962C8B-B14F-4D97-AF65-F5344CB8AC3E}">
        <p14:creationId xmlns:p14="http://schemas.microsoft.com/office/powerpoint/2010/main" val="1578715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041EFF-E34C-43CF-B52D-6674D3E10BF3}"/>
              </a:ext>
            </a:extLst>
          </p:cNvPr>
          <p:cNvSpPr>
            <a:spLocks noGrp="1"/>
          </p:cNvSpPr>
          <p:nvPr>
            <p:ph type="title"/>
          </p:nvPr>
        </p:nvSpPr>
        <p:spPr>
          <a:xfrm>
            <a:off x="0" y="14847"/>
            <a:ext cx="2519917" cy="728369"/>
          </a:xfrm>
        </p:spPr>
        <p:txBody>
          <a:bodyPr>
            <a:normAutofit/>
          </a:bodyPr>
          <a:lstStyle/>
          <a:p>
            <a:r>
              <a:rPr lang="en-ZA" sz="2400" b="1" dirty="0">
                <a:solidFill>
                  <a:schemeClr val="tx1"/>
                </a:solidFill>
                <a:latin typeface="Arial" panose="020B0604020202020204" pitchFamily="34" charset="0"/>
                <a:cs typeface="Arial" panose="020B0604020202020204" pitchFamily="34" charset="0"/>
              </a:rPr>
              <a:t>Meet the Team</a:t>
            </a:r>
          </a:p>
        </p:txBody>
      </p:sp>
      <p:sp>
        <p:nvSpPr>
          <p:cNvPr id="6" name="Content Placeholder 20">
            <a:extLst>
              <a:ext uri="{FF2B5EF4-FFF2-40B4-BE49-F238E27FC236}">
                <a16:creationId xmlns:a16="http://schemas.microsoft.com/office/drawing/2014/main" xmlns="" id="{82B05E87-76F8-413B-A2FB-3140CAC40D7C}"/>
              </a:ext>
            </a:extLst>
          </p:cNvPr>
          <p:cNvSpPr txBox="1">
            <a:spLocks/>
          </p:cNvSpPr>
          <p:nvPr/>
        </p:nvSpPr>
        <p:spPr>
          <a:xfrm>
            <a:off x="1929136" y="1540391"/>
            <a:ext cx="5013924" cy="1117749"/>
          </a:xfrm>
          <a:prstGeom prst="rect">
            <a:avLst/>
          </a:prstGeom>
        </p:spPr>
        <p:txBody>
          <a:bodyPr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endParaRPr lang="en-US" sz="1300" dirty="0"/>
          </a:p>
        </p:txBody>
      </p:sp>
      <p:sp>
        <p:nvSpPr>
          <p:cNvPr id="9" name="Content Placeholder 20">
            <a:extLst>
              <a:ext uri="{FF2B5EF4-FFF2-40B4-BE49-F238E27FC236}">
                <a16:creationId xmlns:a16="http://schemas.microsoft.com/office/drawing/2014/main" xmlns="" id="{983EC61A-B730-4CF8-9230-99EFA2EDBFF4}"/>
              </a:ext>
            </a:extLst>
          </p:cNvPr>
          <p:cNvSpPr txBox="1">
            <a:spLocks/>
          </p:cNvSpPr>
          <p:nvPr/>
        </p:nvSpPr>
        <p:spPr>
          <a:xfrm>
            <a:off x="2225199" y="3455315"/>
            <a:ext cx="6049925" cy="1508629"/>
          </a:xfrm>
          <a:prstGeom prst="rect">
            <a:avLst/>
          </a:prstGeom>
        </p:spPr>
        <p:txBody>
          <a:bodyPr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ZA" sz="1000" dirty="0">
                <a:latin typeface="Arial" panose="020B0604020202020204" pitchFamily="34" charset="0"/>
                <a:cs typeface="Arial" panose="020B0604020202020204" pitchFamily="34" charset="0"/>
              </a:rPr>
              <a:t>Miss Norma Patricia </a:t>
            </a:r>
            <a:r>
              <a:rPr lang="en-ZA" sz="1000" dirty="0" err="1">
                <a:latin typeface="Arial" panose="020B0604020202020204" pitchFamily="34" charset="0"/>
                <a:cs typeface="Arial" panose="020B0604020202020204" pitchFamily="34" charset="0"/>
              </a:rPr>
              <a:t>Ndingane</a:t>
            </a:r>
            <a:r>
              <a:rPr lang="en-ZA" sz="1000" dirty="0">
                <a:latin typeface="Arial" panose="020B0604020202020204" pitchFamily="34" charset="0"/>
                <a:cs typeface="Arial" panose="020B0604020202020204" pitchFamily="34" charset="0"/>
              </a:rPr>
              <a:t> a qualified land surveyor, currently employed by City of Cape Town (land and restitution). Her passion for business prompted her to advance her business skills and she enrolled for short courses in, project management, planning and organisational skills, supervisory and time management skills to mention but a few.</a:t>
            </a:r>
          </a:p>
          <a:p>
            <a:pPr marL="0" indent="0" algn="just">
              <a:buNone/>
            </a:pPr>
            <a:endParaRPr lang="en-ZA" sz="1000" dirty="0">
              <a:latin typeface="Arial" panose="020B0604020202020204" pitchFamily="34" charset="0"/>
              <a:cs typeface="Arial" panose="020B0604020202020204" pitchFamily="34" charset="0"/>
            </a:endParaRPr>
          </a:p>
          <a:p>
            <a:pPr marL="0" indent="0" algn="just">
              <a:buNone/>
            </a:pPr>
            <a:r>
              <a:rPr lang="en-ZA" sz="1000" dirty="0">
                <a:latin typeface="Arial" panose="020B0604020202020204" pitchFamily="34" charset="0"/>
                <a:cs typeface="Arial" panose="020B0604020202020204" pitchFamily="34" charset="0"/>
              </a:rPr>
              <a:t>She brings to TWF her strength in critical thinking, strong organisational skills, professional service delivery and task/goal orientated. She has flair in business negotiations.</a:t>
            </a:r>
          </a:p>
          <a:p>
            <a:pPr marL="0" indent="0" algn="just">
              <a:buNone/>
            </a:pPr>
            <a:endParaRPr lang="en-ZA" sz="800" dirty="0">
              <a:latin typeface="Arial" panose="020B0604020202020204" pitchFamily="34" charset="0"/>
              <a:cs typeface="Arial" panose="020B0604020202020204" pitchFamily="34" charset="0"/>
            </a:endParaRPr>
          </a:p>
        </p:txBody>
      </p:sp>
      <p:pic>
        <p:nvPicPr>
          <p:cNvPr id="14" name="Picture 13" descr="A person posing for the camera&#10;&#10;Description automatically generated">
            <a:extLst>
              <a:ext uri="{FF2B5EF4-FFF2-40B4-BE49-F238E27FC236}">
                <a16:creationId xmlns:a16="http://schemas.microsoft.com/office/drawing/2014/main" xmlns="" id="{243D14C3-6356-42F5-8597-D938601A75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136" y="3133945"/>
            <a:ext cx="1635766" cy="1554106"/>
          </a:xfrm>
          <a:prstGeom prst="rect">
            <a:avLst/>
          </a:prstGeom>
        </p:spPr>
      </p:pic>
      <p:pic>
        <p:nvPicPr>
          <p:cNvPr id="16" name="Picture 15" descr="A picture containing drawing&#10;&#10;Description automatically generated">
            <a:hlinkClick r:id="rId3"/>
            <a:extLst>
              <a:ext uri="{FF2B5EF4-FFF2-40B4-BE49-F238E27FC236}">
                <a16:creationId xmlns:a16="http://schemas.microsoft.com/office/drawing/2014/main" xmlns="" id="{C21DDF7D-9927-44C2-B2B6-76C2EA1533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3060" y="0"/>
            <a:ext cx="2200940" cy="1288973"/>
          </a:xfrm>
          <a:prstGeom prst="rect">
            <a:avLst/>
          </a:prstGeom>
        </p:spPr>
      </p:pic>
      <p:pic>
        <p:nvPicPr>
          <p:cNvPr id="4" name="Picture 3" descr="A person posing for the camera&#10;&#10;Description automatically generated">
            <a:extLst>
              <a:ext uri="{FF2B5EF4-FFF2-40B4-BE49-F238E27FC236}">
                <a16:creationId xmlns:a16="http://schemas.microsoft.com/office/drawing/2014/main" xmlns="" id="{3DD8DDE3-8C8F-4A1D-8940-F0225AAD45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136" y="1397906"/>
            <a:ext cx="1635766" cy="1554106"/>
          </a:xfrm>
          <a:prstGeom prst="rect">
            <a:avLst/>
          </a:prstGeom>
        </p:spPr>
      </p:pic>
      <p:sp>
        <p:nvSpPr>
          <p:cNvPr id="10" name="Content Placeholder 20">
            <a:extLst>
              <a:ext uri="{FF2B5EF4-FFF2-40B4-BE49-F238E27FC236}">
                <a16:creationId xmlns:a16="http://schemas.microsoft.com/office/drawing/2014/main" xmlns="" id="{35409057-EF24-451E-9375-F71F6F2FAC52}"/>
              </a:ext>
            </a:extLst>
          </p:cNvPr>
          <p:cNvSpPr txBox="1">
            <a:spLocks/>
          </p:cNvSpPr>
          <p:nvPr/>
        </p:nvSpPr>
        <p:spPr>
          <a:xfrm>
            <a:off x="2228193" y="1416779"/>
            <a:ext cx="6049925" cy="1554106"/>
          </a:xfrm>
          <a:prstGeom prst="rect">
            <a:avLst/>
          </a:prstGeom>
        </p:spPr>
        <p:txBody>
          <a:bodyPr anchor="t">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ZA" dirty="0">
                <a:latin typeface="Arial" panose="020B0604020202020204" pitchFamily="34" charset="0"/>
                <a:cs typeface="Arial" panose="020B0604020202020204" pitchFamily="34" charset="0"/>
              </a:rPr>
              <a:t>Miss Nosipho Patricia Mahlanyana, a qualified community counsellor and a community developer, has been working in the radio industry for at least 8 years of which the first 3 years were on ad hoc basis as a studio guest, then later landed a position as an anchor presenter at Radio Tygerberg. Her interest and passion to do community development work though radio ushered her into her last position as a HOD for isiXhosa programmes at Radio Tygerberg. </a:t>
            </a:r>
          </a:p>
          <a:p>
            <a:pPr marL="0" indent="0" algn="just">
              <a:buNone/>
            </a:pPr>
            <a:endParaRPr lang="en-ZA" dirty="0">
              <a:latin typeface="Arial" panose="020B0604020202020204" pitchFamily="34" charset="0"/>
              <a:cs typeface="Arial" panose="020B0604020202020204" pitchFamily="34" charset="0"/>
            </a:endParaRPr>
          </a:p>
          <a:p>
            <a:pPr marL="0" indent="0" algn="just">
              <a:buNone/>
            </a:pPr>
            <a:r>
              <a:rPr lang="en-ZA" dirty="0">
                <a:latin typeface="Arial" panose="020B0604020202020204" pitchFamily="34" charset="0"/>
                <a:cs typeface="Arial" panose="020B0604020202020204" pitchFamily="34" charset="0"/>
              </a:rPr>
              <a:t>Over and above her 12 years’ experience of travelling locally and internationally, her current studies BA (International Relations) are shaping her mind and heart to realise how critical it is for Africans, in this generation to strive for the restoration of Africa in all aspects. She brings to TWF her strength in identifying existing gaps in communities, creativity, planning and ability to negotiate support and or business from relevant stakeholders and or potential investors.</a:t>
            </a:r>
          </a:p>
          <a:p>
            <a:pPr marL="0" indent="0" algn="just">
              <a:buNone/>
            </a:pPr>
            <a:endParaRPr lang="en-ZA"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674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a:xfrm>
            <a:off x="1257300" y="3657601"/>
            <a:ext cx="3298531" cy="1022641"/>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Cost Structure</a:t>
            </a:r>
          </a:p>
          <a:p>
            <a:endParaRPr lang="en-US" sz="788" dirty="0">
              <a:solidFill>
                <a:schemeClr val="tx1">
                  <a:lumMod val="75000"/>
                  <a:lumOff val="25000"/>
                </a:schemeClr>
              </a:solidFill>
              <a:latin typeface="Arial" pitchFamily="34" charset="0"/>
              <a:cs typeface="Arial" pitchFamily="34" charset="0"/>
            </a:endParaRPr>
          </a:p>
        </p:txBody>
      </p:sp>
      <p:sp>
        <p:nvSpPr>
          <p:cNvPr id="19" name="Rounded Rectangle 18"/>
          <p:cNvSpPr/>
          <p:nvPr/>
        </p:nvSpPr>
        <p:spPr>
          <a:xfrm>
            <a:off x="4555831" y="3657602"/>
            <a:ext cx="3298531" cy="102264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Revenue Streams</a:t>
            </a:r>
          </a:p>
        </p:txBody>
      </p:sp>
      <p:sp>
        <p:nvSpPr>
          <p:cNvPr id="4" name="Rounded Rectangle 3"/>
          <p:cNvSpPr/>
          <p:nvPr/>
        </p:nvSpPr>
        <p:spPr>
          <a:xfrm>
            <a:off x="1246846" y="571500"/>
            <a:ext cx="1323594" cy="308610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Key Partners</a:t>
            </a:r>
          </a:p>
          <a:p>
            <a:endParaRPr lang="en-US" sz="788" dirty="0">
              <a:solidFill>
                <a:schemeClr val="tx1">
                  <a:lumMod val="75000"/>
                  <a:lumOff val="25000"/>
                </a:schemeClr>
              </a:solidFill>
              <a:latin typeface="Arial" pitchFamily="34" charset="0"/>
              <a:cs typeface="Arial" pitchFamily="34" charset="0"/>
            </a:endParaRPr>
          </a:p>
        </p:txBody>
      </p:sp>
      <p:sp>
        <p:nvSpPr>
          <p:cNvPr id="12" name="Rounded Rectangle 11"/>
          <p:cNvSpPr/>
          <p:nvPr/>
        </p:nvSpPr>
        <p:spPr>
          <a:xfrm>
            <a:off x="2580894" y="571500"/>
            <a:ext cx="1323594" cy="154305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Key Activities</a:t>
            </a:r>
          </a:p>
        </p:txBody>
      </p:sp>
      <p:sp>
        <p:nvSpPr>
          <p:cNvPr id="13" name="Rounded Rectangle 12"/>
          <p:cNvSpPr/>
          <p:nvPr/>
        </p:nvSpPr>
        <p:spPr>
          <a:xfrm>
            <a:off x="2580894" y="2114550"/>
            <a:ext cx="1323594" cy="154305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Key Resources</a:t>
            </a:r>
          </a:p>
          <a:p>
            <a:endParaRPr lang="en-US" sz="788" dirty="0">
              <a:solidFill>
                <a:schemeClr val="tx1">
                  <a:lumMod val="75000"/>
                  <a:lumOff val="25000"/>
                </a:schemeClr>
              </a:solidFill>
              <a:latin typeface="Arial" pitchFamily="34" charset="0"/>
              <a:cs typeface="Arial" pitchFamily="34" charset="0"/>
            </a:endParaRPr>
          </a:p>
        </p:txBody>
      </p:sp>
      <p:sp>
        <p:nvSpPr>
          <p:cNvPr id="14" name="Rounded Rectangle 13"/>
          <p:cNvSpPr/>
          <p:nvPr/>
        </p:nvSpPr>
        <p:spPr>
          <a:xfrm>
            <a:off x="3883580" y="571500"/>
            <a:ext cx="1323594" cy="308610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Value Proposition</a:t>
            </a:r>
          </a:p>
          <a:p>
            <a:endParaRPr lang="en-US" sz="788" dirty="0">
              <a:solidFill>
                <a:schemeClr val="tx1">
                  <a:lumMod val="75000"/>
                  <a:lumOff val="25000"/>
                </a:schemeClr>
              </a:solidFill>
              <a:latin typeface="Arial" pitchFamily="34" charset="0"/>
              <a:cs typeface="Arial" pitchFamily="34" charset="0"/>
            </a:endParaRPr>
          </a:p>
        </p:txBody>
      </p:sp>
      <p:sp>
        <p:nvSpPr>
          <p:cNvPr id="15" name="Rounded Rectangle 14"/>
          <p:cNvSpPr/>
          <p:nvPr/>
        </p:nvSpPr>
        <p:spPr>
          <a:xfrm>
            <a:off x="5207174" y="571500"/>
            <a:ext cx="1323594" cy="154305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Customer Relationship</a:t>
            </a:r>
          </a:p>
          <a:p>
            <a:endParaRPr lang="en-US" sz="788" dirty="0">
              <a:solidFill>
                <a:schemeClr val="tx1">
                  <a:lumMod val="75000"/>
                  <a:lumOff val="25000"/>
                </a:schemeClr>
              </a:solidFill>
              <a:latin typeface="Arial" pitchFamily="34" charset="0"/>
              <a:cs typeface="Arial" pitchFamily="34" charset="0"/>
            </a:endParaRPr>
          </a:p>
        </p:txBody>
      </p:sp>
      <p:sp>
        <p:nvSpPr>
          <p:cNvPr id="16" name="Rounded Rectangle 15"/>
          <p:cNvSpPr/>
          <p:nvPr/>
        </p:nvSpPr>
        <p:spPr>
          <a:xfrm>
            <a:off x="5207174" y="2114550"/>
            <a:ext cx="1323594" cy="154305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Channels</a:t>
            </a:r>
          </a:p>
          <a:p>
            <a:endParaRPr lang="en-US" sz="788" dirty="0">
              <a:solidFill>
                <a:schemeClr val="tx1">
                  <a:lumMod val="75000"/>
                  <a:lumOff val="25000"/>
                </a:schemeClr>
              </a:solidFill>
              <a:latin typeface="Arial" pitchFamily="34" charset="0"/>
              <a:cs typeface="Arial" pitchFamily="34" charset="0"/>
            </a:endParaRPr>
          </a:p>
        </p:txBody>
      </p:sp>
      <p:sp>
        <p:nvSpPr>
          <p:cNvPr id="17" name="Rounded Rectangle 16"/>
          <p:cNvSpPr/>
          <p:nvPr/>
        </p:nvSpPr>
        <p:spPr>
          <a:xfrm>
            <a:off x="6530768" y="571500"/>
            <a:ext cx="1323594" cy="3086100"/>
          </a:xfrm>
          <a:prstGeom prst="roundRect">
            <a:avLst>
              <a:gd name="adj" fmla="val 0"/>
            </a:avLst>
          </a:prstGeom>
          <a:gradFill>
            <a:gsLst>
              <a:gs pos="0">
                <a:schemeClr val="bg1">
                  <a:lumMod val="85000"/>
                </a:schemeClr>
              </a:gs>
              <a:gs pos="35000">
                <a:schemeClr val="bg1">
                  <a:lumMod val="95000"/>
                </a:schemeClr>
              </a:gs>
              <a:gs pos="100000">
                <a:schemeClr val="bg1"/>
              </a:gs>
            </a:gsLst>
          </a:gradFill>
          <a:ln w="19050"/>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25" b="1" dirty="0">
                <a:latin typeface="Arial" pitchFamily="34" charset="0"/>
                <a:cs typeface="Arial" pitchFamily="34" charset="0"/>
              </a:rPr>
              <a:t>Customer Segments</a:t>
            </a:r>
          </a:p>
          <a:p>
            <a:endParaRPr lang="en-US" sz="788"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2580895" y="83293"/>
            <a:ext cx="3617886" cy="369332"/>
          </a:xfrm>
          <a:prstGeom prst="rect">
            <a:avLst/>
          </a:prstGeom>
          <a:noFill/>
        </p:spPr>
        <p:txBody>
          <a:bodyPr wrap="square" rtlCol="0">
            <a:spAutoFit/>
          </a:bodyPr>
          <a:lstStyle/>
          <a:p>
            <a:r>
              <a:rPr lang="en-US" b="1" dirty="0"/>
              <a:t>                 The Business Model </a:t>
            </a:r>
          </a:p>
        </p:txBody>
      </p:sp>
      <p:sp>
        <p:nvSpPr>
          <p:cNvPr id="20" name="Rectangle 19"/>
          <p:cNvSpPr/>
          <p:nvPr/>
        </p:nvSpPr>
        <p:spPr>
          <a:xfrm rot="-60000">
            <a:off x="1412392" y="2649970"/>
            <a:ext cx="1028573" cy="92701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EF99C"/>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b="1" dirty="0">
                <a:solidFill>
                  <a:schemeClr val="tx1"/>
                </a:solidFill>
                <a:latin typeface="Arial" pitchFamily="34" charset="0"/>
                <a:cs typeface="Arial" pitchFamily="34" charset="0"/>
              </a:rPr>
              <a:t>Key Suppliers</a:t>
            </a:r>
          </a:p>
          <a:p>
            <a:pPr algn="ctr"/>
            <a:endParaRPr lang="en-US" sz="800" b="1" dirty="0">
              <a:solidFill>
                <a:schemeClr val="tx1"/>
              </a:solidFill>
              <a:latin typeface="Arial" pitchFamily="34" charset="0"/>
              <a:cs typeface="Arial" pitchFamily="34" charset="0"/>
            </a:endParaRPr>
          </a:p>
          <a:p>
            <a:pPr algn="ctr"/>
            <a:r>
              <a:rPr lang="en-US" sz="800" dirty="0">
                <a:solidFill>
                  <a:schemeClr val="tx1"/>
                </a:solidFill>
                <a:latin typeface="Arial" pitchFamily="34" charset="0"/>
                <a:cs typeface="Arial" pitchFamily="34" charset="0"/>
              </a:rPr>
              <a:t>ICASA (licensing)</a:t>
            </a:r>
          </a:p>
          <a:p>
            <a:pPr algn="ctr"/>
            <a:r>
              <a:rPr lang="en-US" sz="800" dirty="0">
                <a:solidFill>
                  <a:schemeClr val="tx1"/>
                </a:solidFill>
                <a:latin typeface="Arial" pitchFamily="34" charset="0"/>
                <a:cs typeface="Arial" pitchFamily="34" charset="0"/>
              </a:rPr>
              <a:t>ICT</a:t>
            </a:r>
          </a:p>
          <a:p>
            <a:pPr algn="ctr"/>
            <a:r>
              <a:rPr lang="en-US" sz="800" dirty="0">
                <a:solidFill>
                  <a:schemeClr val="tx1"/>
                </a:solidFill>
                <a:latin typeface="Arial" pitchFamily="34" charset="0"/>
                <a:cs typeface="Arial" pitchFamily="34" charset="0"/>
              </a:rPr>
              <a:t>Professional Services</a:t>
            </a:r>
          </a:p>
        </p:txBody>
      </p:sp>
      <p:sp>
        <p:nvSpPr>
          <p:cNvPr id="22" name="Rectangle 19"/>
          <p:cNvSpPr/>
          <p:nvPr/>
        </p:nvSpPr>
        <p:spPr>
          <a:xfrm rot="-60000">
            <a:off x="1375564" y="758752"/>
            <a:ext cx="1042682" cy="83849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EF99C"/>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endParaRPr lang="en-US" sz="800" b="1" dirty="0">
              <a:solidFill>
                <a:schemeClr val="tx1"/>
              </a:solidFill>
              <a:latin typeface="Arial" pitchFamily="34" charset="0"/>
              <a:cs typeface="Arial" pitchFamily="34" charset="0"/>
            </a:endParaRPr>
          </a:p>
          <a:p>
            <a:pPr algn="ctr"/>
            <a:r>
              <a:rPr lang="en-US" sz="800" b="1" dirty="0">
                <a:solidFill>
                  <a:schemeClr val="tx1"/>
                </a:solidFill>
                <a:latin typeface="Arial" pitchFamily="34" charset="0"/>
                <a:cs typeface="Arial" pitchFamily="34" charset="0"/>
              </a:rPr>
              <a:t>Key Partners</a:t>
            </a:r>
          </a:p>
          <a:p>
            <a:pPr algn="ctr"/>
            <a:endParaRPr lang="en-US" sz="800" b="1" dirty="0">
              <a:solidFill>
                <a:schemeClr val="tx1"/>
              </a:solidFill>
              <a:latin typeface="Arial" pitchFamily="34" charset="0"/>
              <a:cs typeface="Arial" pitchFamily="34" charset="0"/>
            </a:endParaRPr>
          </a:p>
          <a:p>
            <a:pPr algn="ctr"/>
            <a:r>
              <a:rPr lang="en-US" sz="800" dirty="0">
                <a:solidFill>
                  <a:schemeClr val="tx1"/>
                </a:solidFill>
                <a:latin typeface="Arial" pitchFamily="34" charset="0"/>
                <a:cs typeface="Arial" pitchFamily="34" charset="0"/>
              </a:rPr>
              <a:t>Business</a:t>
            </a:r>
          </a:p>
          <a:p>
            <a:pPr algn="ctr"/>
            <a:r>
              <a:rPr lang="en-US" sz="800" dirty="0">
                <a:solidFill>
                  <a:schemeClr val="tx1"/>
                </a:solidFill>
                <a:latin typeface="Arial" pitchFamily="34" charset="0"/>
                <a:cs typeface="Arial" pitchFamily="34" charset="0"/>
              </a:rPr>
              <a:t>NPOs</a:t>
            </a:r>
          </a:p>
          <a:p>
            <a:pPr algn="ctr"/>
            <a:r>
              <a:rPr lang="en-US" sz="800" dirty="0">
                <a:solidFill>
                  <a:schemeClr val="tx1"/>
                </a:solidFill>
                <a:latin typeface="Arial" pitchFamily="34" charset="0"/>
                <a:cs typeface="Arial" pitchFamily="34" charset="0"/>
              </a:rPr>
              <a:t>Government</a:t>
            </a:r>
          </a:p>
          <a:p>
            <a:pPr algn="ctr"/>
            <a:r>
              <a:rPr lang="en-US" sz="800" dirty="0">
                <a:solidFill>
                  <a:schemeClr val="tx1"/>
                </a:solidFill>
                <a:latin typeface="Arial" pitchFamily="34" charset="0"/>
                <a:cs typeface="Arial" pitchFamily="34" charset="0"/>
              </a:rPr>
              <a:t>Communities</a:t>
            </a:r>
          </a:p>
          <a:p>
            <a:pPr algn="ctr"/>
            <a:endParaRPr lang="en-US" sz="800" dirty="0">
              <a:solidFill>
                <a:schemeClr val="tx1"/>
              </a:solidFill>
              <a:latin typeface="Arial" pitchFamily="34" charset="0"/>
              <a:cs typeface="Arial" pitchFamily="34" charset="0"/>
            </a:endParaRPr>
          </a:p>
        </p:txBody>
      </p:sp>
      <p:sp>
        <p:nvSpPr>
          <p:cNvPr id="23" name="Rectangle 19"/>
          <p:cNvSpPr/>
          <p:nvPr/>
        </p:nvSpPr>
        <p:spPr>
          <a:xfrm rot="-60000">
            <a:off x="1393073" y="1687763"/>
            <a:ext cx="1028573" cy="847792"/>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EF99C"/>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b="1" dirty="0">
                <a:solidFill>
                  <a:schemeClr val="tx1"/>
                </a:solidFill>
                <a:latin typeface="Arial" pitchFamily="34" charset="0"/>
                <a:cs typeface="Arial" pitchFamily="34" charset="0"/>
              </a:rPr>
              <a:t>Resources</a:t>
            </a:r>
          </a:p>
          <a:p>
            <a:pPr algn="ctr"/>
            <a:endParaRPr lang="en-US" sz="800" b="1" dirty="0">
              <a:solidFill>
                <a:schemeClr val="tx1"/>
              </a:solidFill>
              <a:latin typeface="Arial" pitchFamily="34" charset="0"/>
              <a:cs typeface="Arial" pitchFamily="34" charset="0"/>
            </a:endParaRPr>
          </a:p>
          <a:p>
            <a:pPr algn="ctr"/>
            <a:r>
              <a:rPr lang="en-US" sz="800" dirty="0">
                <a:solidFill>
                  <a:schemeClr val="tx1"/>
                </a:solidFill>
                <a:latin typeface="Arial" pitchFamily="34" charset="0"/>
                <a:cs typeface="Arial" pitchFamily="34" charset="0"/>
              </a:rPr>
              <a:t>Intellectual Property</a:t>
            </a:r>
          </a:p>
          <a:p>
            <a:pPr algn="ctr"/>
            <a:r>
              <a:rPr lang="en-US" sz="800" dirty="0">
                <a:solidFill>
                  <a:schemeClr val="tx1"/>
                </a:solidFill>
                <a:latin typeface="Arial" pitchFamily="34" charset="0"/>
                <a:cs typeface="Arial" pitchFamily="34" charset="0"/>
              </a:rPr>
              <a:t>Finance</a:t>
            </a:r>
          </a:p>
          <a:p>
            <a:pPr algn="ctr"/>
            <a:r>
              <a:rPr lang="en-US" sz="800" dirty="0">
                <a:solidFill>
                  <a:schemeClr val="tx1"/>
                </a:solidFill>
                <a:latin typeface="Arial" pitchFamily="34" charset="0"/>
                <a:cs typeface="Arial" pitchFamily="34" charset="0"/>
              </a:rPr>
              <a:t>Access to Markets</a:t>
            </a:r>
          </a:p>
          <a:p>
            <a:pPr algn="ctr"/>
            <a:r>
              <a:rPr lang="en-US" sz="800" dirty="0">
                <a:solidFill>
                  <a:schemeClr val="tx1"/>
                </a:solidFill>
                <a:latin typeface="Arial" pitchFamily="34" charset="0"/>
                <a:cs typeface="Arial" pitchFamily="34" charset="0"/>
              </a:rPr>
              <a:t>Infrastructure</a:t>
            </a:r>
          </a:p>
          <a:p>
            <a:pPr algn="ctr"/>
            <a:endParaRPr lang="en-US" sz="800" dirty="0">
              <a:solidFill>
                <a:schemeClr val="tx1"/>
              </a:solidFill>
              <a:latin typeface="Arial" pitchFamily="34" charset="0"/>
              <a:cs typeface="Arial" pitchFamily="34" charset="0"/>
            </a:endParaRPr>
          </a:p>
        </p:txBody>
      </p:sp>
      <p:sp>
        <p:nvSpPr>
          <p:cNvPr id="24" name="Rectangle 19"/>
          <p:cNvSpPr/>
          <p:nvPr/>
        </p:nvSpPr>
        <p:spPr>
          <a:xfrm rot="-60000">
            <a:off x="2730093" y="775108"/>
            <a:ext cx="1028573" cy="1305716"/>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5000">
                <a:srgbClr val="75DBFF"/>
              </a:gs>
              <a:gs pos="0">
                <a:srgbClr val="8BD0E9"/>
              </a:gs>
              <a:gs pos="100000">
                <a:srgbClr val="75DBFF"/>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marL="128588" indent="-128588" algn="ctr">
              <a:buFont typeface="Arial" panose="020B0604020202020204" pitchFamily="34" charset="0"/>
              <a:buChar char="•"/>
            </a:pPr>
            <a:r>
              <a:rPr lang="en-US" sz="800" dirty="0">
                <a:solidFill>
                  <a:schemeClr val="tx1"/>
                </a:solidFill>
                <a:latin typeface="Arial" pitchFamily="34" charset="0"/>
                <a:cs typeface="Arial" pitchFamily="34" charset="0"/>
              </a:rPr>
              <a:t>Radio &amp; Online Broadcasting</a:t>
            </a:r>
          </a:p>
          <a:p>
            <a:pPr marL="128588" indent="-128588" algn="ctr">
              <a:buFont typeface="Arial" panose="020B0604020202020204" pitchFamily="34" charset="0"/>
              <a:buChar char="•"/>
            </a:pPr>
            <a:r>
              <a:rPr lang="en-US" sz="800" dirty="0">
                <a:solidFill>
                  <a:schemeClr val="tx1"/>
                </a:solidFill>
                <a:latin typeface="Arial" pitchFamily="34" charset="0"/>
                <a:cs typeface="Arial" pitchFamily="34" charset="0"/>
              </a:rPr>
              <a:t>Social Enterprising</a:t>
            </a:r>
          </a:p>
          <a:p>
            <a:pPr marL="128588" indent="-128588" algn="ctr">
              <a:buFont typeface="Arial" panose="020B0604020202020204" pitchFamily="34" charset="0"/>
              <a:buChar char="•"/>
            </a:pPr>
            <a:r>
              <a:rPr lang="en-US" sz="800" dirty="0">
                <a:solidFill>
                  <a:schemeClr val="tx1"/>
                </a:solidFill>
                <a:latin typeface="Arial" pitchFamily="34" charset="0"/>
                <a:cs typeface="Arial" pitchFamily="34" charset="0"/>
              </a:rPr>
              <a:t>Community Initiatives</a:t>
            </a:r>
          </a:p>
          <a:p>
            <a:pPr marL="128588" indent="-128588" algn="ctr">
              <a:buFont typeface="Arial" panose="020B0604020202020204" pitchFamily="34" charset="0"/>
              <a:buChar char="•"/>
            </a:pPr>
            <a:r>
              <a:rPr lang="en-US" sz="800" dirty="0">
                <a:solidFill>
                  <a:schemeClr val="tx1"/>
                </a:solidFill>
                <a:latin typeface="Arial" pitchFamily="34" charset="0"/>
                <a:cs typeface="Arial" pitchFamily="34" charset="0"/>
              </a:rPr>
              <a:t>Online &amp; Print Communication</a:t>
            </a:r>
          </a:p>
          <a:p>
            <a:pPr marL="128588" indent="-128588" algn="ctr">
              <a:buFont typeface="Arial" panose="020B0604020202020204" pitchFamily="34" charset="0"/>
              <a:buChar char="•"/>
            </a:pPr>
            <a:r>
              <a:rPr lang="en-US" sz="800" dirty="0">
                <a:solidFill>
                  <a:schemeClr val="tx1"/>
                </a:solidFill>
                <a:latin typeface="Arial" pitchFamily="34" charset="0"/>
                <a:cs typeface="Arial" pitchFamily="34" charset="0"/>
              </a:rPr>
              <a:t>Advertising</a:t>
            </a:r>
          </a:p>
          <a:p>
            <a:pPr algn="ctr"/>
            <a:endParaRPr lang="en-US" sz="900" dirty="0">
              <a:solidFill>
                <a:schemeClr val="tx1"/>
              </a:solidFill>
              <a:latin typeface="Arial" pitchFamily="34" charset="0"/>
              <a:cs typeface="Arial" pitchFamily="34" charset="0"/>
            </a:endParaRPr>
          </a:p>
        </p:txBody>
      </p:sp>
      <p:sp>
        <p:nvSpPr>
          <p:cNvPr id="25" name="Rectangle 19"/>
          <p:cNvSpPr/>
          <p:nvPr/>
        </p:nvSpPr>
        <p:spPr>
          <a:xfrm rot="-60000">
            <a:off x="2669756" y="2293309"/>
            <a:ext cx="1028573" cy="1303158"/>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30000">
                <a:srgbClr val="9FFFCA"/>
              </a:gs>
              <a:gs pos="0">
                <a:srgbClr val="ACF4CB"/>
              </a:gs>
              <a:gs pos="80000">
                <a:srgbClr val="9FFFCA"/>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b="1" dirty="0">
                <a:solidFill>
                  <a:schemeClr val="tx1"/>
                </a:solidFill>
                <a:latin typeface="Arial" pitchFamily="34" charset="0"/>
                <a:cs typeface="Arial" pitchFamily="34" charset="0"/>
              </a:rPr>
              <a:t>Money</a:t>
            </a:r>
          </a:p>
          <a:p>
            <a:pPr algn="ctr"/>
            <a:r>
              <a:rPr lang="en-US" sz="800" dirty="0">
                <a:solidFill>
                  <a:schemeClr val="tx1"/>
                </a:solidFill>
                <a:latin typeface="Arial" pitchFamily="34" charset="0"/>
                <a:cs typeface="Arial" pitchFamily="34" charset="0"/>
              </a:rPr>
              <a:t>Funders, Investors, Sales &amp; Sponsorships</a:t>
            </a:r>
          </a:p>
          <a:p>
            <a:pPr algn="ctr"/>
            <a:endParaRPr lang="en-US" sz="800" dirty="0">
              <a:solidFill>
                <a:schemeClr val="tx1"/>
              </a:solidFill>
              <a:latin typeface="Arial" pitchFamily="34" charset="0"/>
              <a:cs typeface="Arial" pitchFamily="34" charset="0"/>
            </a:endParaRPr>
          </a:p>
          <a:p>
            <a:pPr algn="ctr"/>
            <a:r>
              <a:rPr lang="en-US" sz="800" b="1" dirty="0">
                <a:solidFill>
                  <a:schemeClr val="tx1"/>
                </a:solidFill>
                <a:latin typeface="Arial" pitchFamily="34" charset="0"/>
                <a:cs typeface="Arial" pitchFamily="34" charset="0"/>
              </a:rPr>
              <a:t>Knowledge/Skills</a:t>
            </a:r>
          </a:p>
          <a:p>
            <a:pPr algn="ctr"/>
            <a:r>
              <a:rPr lang="en-US" sz="800" dirty="0">
                <a:solidFill>
                  <a:schemeClr val="tx1"/>
                </a:solidFill>
                <a:latin typeface="Arial" pitchFamily="34" charset="0"/>
                <a:cs typeface="Arial" pitchFamily="34" charset="0"/>
              </a:rPr>
              <a:t>Legal, Business, Risk &amp; Compliance</a:t>
            </a:r>
          </a:p>
        </p:txBody>
      </p:sp>
      <p:sp>
        <p:nvSpPr>
          <p:cNvPr id="27" name="Rectangle 19"/>
          <p:cNvSpPr/>
          <p:nvPr/>
        </p:nvSpPr>
        <p:spPr>
          <a:xfrm rot="-60000">
            <a:off x="4044556" y="937186"/>
            <a:ext cx="1028573" cy="235208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0">
                <a:srgbClr val="CDC1DB"/>
              </a:gs>
              <a:gs pos="27000">
                <a:srgbClr val="CC9EFE"/>
              </a:gs>
              <a:gs pos="76000">
                <a:srgbClr val="CC9EFE"/>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dirty="0">
                <a:solidFill>
                  <a:schemeClr val="tx1"/>
                </a:solidFill>
                <a:latin typeface="Arial" pitchFamily="34" charset="0"/>
                <a:cs typeface="Arial" pitchFamily="34" charset="0"/>
              </a:rPr>
              <a:t>Communication Platform designed for Communities, Business &amp; Government to facilitate the restoration of Mankind.</a:t>
            </a:r>
          </a:p>
        </p:txBody>
      </p:sp>
      <p:sp>
        <p:nvSpPr>
          <p:cNvPr id="28" name="Rectangle 19"/>
          <p:cNvSpPr/>
          <p:nvPr/>
        </p:nvSpPr>
        <p:spPr>
          <a:xfrm rot="-60000">
            <a:off x="6675899" y="991863"/>
            <a:ext cx="1028573" cy="2307211"/>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0">
                <a:srgbClr val="CDC1DB"/>
              </a:gs>
              <a:gs pos="27000">
                <a:srgbClr val="CC9EFE"/>
              </a:gs>
              <a:gs pos="76000">
                <a:srgbClr val="CC9EFE"/>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dirty="0">
                <a:solidFill>
                  <a:schemeClr val="tx1"/>
                </a:solidFill>
                <a:latin typeface="Arial" pitchFamily="34" charset="0"/>
                <a:cs typeface="Arial" pitchFamily="34" charset="0"/>
              </a:rPr>
              <a:t>KisimaRadio has 3 main customer segments namely, Communities, Business/Market Place and Government.</a:t>
            </a:r>
          </a:p>
          <a:p>
            <a:pPr algn="ctr"/>
            <a:endParaRPr lang="en-US" sz="800" dirty="0">
              <a:solidFill>
                <a:schemeClr val="tx1"/>
              </a:solidFill>
              <a:latin typeface="Arial" pitchFamily="34" charset="0"/>
              <a:cs typeface="Arial" pitchFamily="34" charset="0"/>
            </a:endParaRPr>
          </a:p>
          <a:p>
            <a:pPr algn="ctr"/>
            <a:r>
              <a:rPr lang="en-US" sz="800" dirty="0">
                <a:solidFill>
                  <a:schemeClr val="tx1"/>
                </a:solidFill>
                <a:latin typeface="Arial" pitchFamily="34" charset="0"/>
                <a:cs typeface="Arial" pitchFamily="34" charset="0"/>
              </a:rPr>
              <a:t>These customer segments all generate revenue for the business in various ways.</a:t>
            </a:r>
          </a:p>
        </p:txBody>
      </p:sp>
      <p:sp>
        <p:nvSpPr>
          <p:cNvPr id="29" name="Rectangle 19"/>
          <p:cNvSpPr/>
          <p:nvPr/>
        </p:nvSpPr>
        <p:spPr>
          <a:xfrm rot="-60000">
            <a:off x="5372147" y="928635"/>
            <a:ext cx="1012980" cy="1104714"/>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30000">
                <a:srgbClr val="FFB7B7"/>
              </a:gs>
              <a:gs pos="0">
                <a:srgbClr val="EDC9C9"/>
              </a:gs>
              <a:gs pos="100000">
                <a:srgbClr val="FFB7B7"/>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dirty="0">
                <a:solidFill>
                  <a:schemeClr val="tx1"/>
                </a:solidFill>
                <a:latin typeface="Arial" pitchFamily="34" charset="0"/>
                <a:cs typeface="Arial" pitchFamily="34" charset="0"/>
              </a:rPr>
              <a:t>Self-Service</a:t>
            </a:r>
          </a:p>
          <a:p>
            <a:pPr algn="ctr"/>
            <a:r>
              <a:rPr lang="en-US" sz="800" dirty="0">
                <a:solidFill>
                  <a:schemeClr val="tx1"/>
                </a:solidFill>
                <a:latin typeface="Arial" pitchFamily="34" charset="0"/>
                <a:cs typeface="Arial" pitchFamily="34" charset="0"/>
              </a:rPr>
              <a:t>Co-creation</a:t>
            </a:r>
          </a:p>
          <a:p>
            <a:pPr algn="ctr"/>
            <a:r>
              <a:rPr lang="en-US" sz="800" dirty="0">
                <a:solidFill>
                  <a:schemeClr val="tx1"/>
                </a:solidFill>
                <a:latin typeface="Arial" pitchFamily="34" charset="0"/>
                <a:cs typeface="Arial" pitchFamily="34" charset="0"/>
              </a:rPr>
              <a:t>Dedicated Assistance</a:t>
            </a:r>
          </a:p>
          <a:p>
            <a:pPr algn="ctr"/>
            <a:r>
              <a:rPr lang="en-US" sz="800" dirty="0">
                <a:solidFill>
                  <a:schemeClr val="tx1"/>
                </a:solidFill>
                <a:latin typeface="Arial" pitchFamily="34" charset="0"/>
                <a:cs typeface="Arial" pitchFamily="34" charset="0"/>
              </a:rPr>
              <a:t>Collaboration</a:t>
            </a:r>
          </a:p>
        </p:txBody>
      </p:sp>
      <p:sp>
        <p:nvSpPr>
          <p:cNvPr id="30" name="Rectangle 19"/>
          <p:cNvSpPr/>
          <p:nvPr/>
        </p:nvSpPr>
        <p:spPr>
          <a:xfrm rot="-60000">
            <a:off x="4692861" y="3838495"/>
            <a:ext cx="1377883" cy="74713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30000">
                <a:srgbClr val="FFB7B7"/>
              </a:gs>
              <a:gs pos="0">
                <a:srgbClr val="EDC9C9"/>
              </a:gs>
              <a:gs pos="100000">
                <a:srgbClr val="FFB7B7"/>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dirty="0">
                <a:solidFill>
                  <a:schemeClr val="tx1"/>
                </a:solidFill>
                <a:latin typeface="Arial" pitchFamily="34" charset="0"/>
                <a:cs typeface="Arial" pitchFamily="34" charset="0"/>
              </a:rPr>
              <a:t>Memberships</a:t>
            </a:r>
          </a:p>
          <a:p>
            <a:pPr algn="ctr"/>
            <a:r>
              <a:rPr lang="en-US" sz="800" dirty="0">
                <a:solidFill>
                  <a:schemeClr val="tx1"/>
                </a:solidFill>
                <a:latin typeface="Arial" pitchFamily="34" charset="0"/>
                <a:cs typeface="Arial" pitchFamily="34" charset="0"/>
              </a:rPr>
              <a:t>Pledges</a:t>
            </a:r>
          </a:p>
          <a:p>
            <a:pPr algn="ctr"/>
            <a:r>
              <a:rPr lang="en-US" sz="800" dirty="0">
                <a:solidFill>
                  <a:schemeClr val="tx1"/>
                </a:solidFill>
                <a:latin typeface="Arial" pitchFamily="34" charset="0"/>
                <a:cs typeface="Arial" pitchFamily="34" charset="0"/>
              </a:rPr>
              <a:t>Ad Sales</a:t>
            </a:r>
          </a:p>
          <a:p>
            <a:pPr algn="ctr"/>
            <a:r>
              <a:rPr lang="en-US" sz="800" dirty="0">
                <a:solidFill>
                  <a:schemeClr val="tx1"/>
                </a:solidFill>
                <a:latin typeface="Arial" pitchFamily="34" charset="0"/>
                <a:cs typeface="Arial" pitchFamily="34" charset="0"/>
              </a:rPr>
              <a:t>Transaction-based</a:t>
            </a:r>
          </a:p>
          <a:p>
            <a:pPr algn="ctr"/>
            <a:r>
              <a:rPr lang="en-US" sz="800" dirty="0">
                <a:solidFill>
                  <a:schemeClr val="tx1"/>
                </a:solidFill>
                <a:latin typeface="Arial" pitchFamily="34" charset="0"/>
                <a:cs typeface="Arial" pitchFamily="34" charset="0"/>
              </a:rPr>
              <a:t>Events</a:t>
            </a:r>
          </a:p>
        </p:txBody>
      </p:sp>
      <p:sp>
        <p:nvSpPr>
          <p:cNvPr id="31" name="Rectangle 19"/>
          <p:cNvSpPr/>
          <p:nvPr/>
        </p:nvSpPr>
        <p:spPr>
          <a:xfrm rot="-60000">
            <a:off x="5342719" y="2309974"/>
            <a:ext cx="1028573" cy="120871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EF99C"/>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dirty="0">
                <a:solidFill>
                  <a:schemeClr val="tx1"/>
                </a:solidFill>
                <a:latin typeface="Arial" pitchFamily="34" charset="0"/>
                <a:cs typeface="Arial" pitchFamily="34" charset="0"/>
              </a:rPr>
              <a:t>Social Media</a:t>
            </a:r>
          </a:p>
          <a:p>
            <a:pPr algn="ctr"/>
            <a:r>
              <a:rPr lang="en-US" sz="800" dirty="0">
                <a:solidFill>
                  <a:schemeClr val="tx1"/>
                </a:solidFill>
                <a:latin typeface="Arial" pitchFamily="34" charset="0"/>
                <a:cs typeface="Arial" pitchFamily="34" charset="0"/>
              </a:rPr>
              <a:t>Digital</a:t>
            </a:r>
          </a:p>
          <a:p>
            <a:pPr algn="ctr"/>
            <a:r>
              <a:rPr lang="en-US" sz="800" dirty="0">
                <a:solidFill>
                  <a:schemeClr val="tx1"/>
                </a:solidFill>
                <a:latin typeface="Arial" pitchFamily="34" charset="0"/>
                <a:cs typeface="Arial" pitchFamily="34" charset="0"/>
              </a:rPr>
              <a:t>Radio</a:t>
            </a:r>
          </a:p>
          <a:p>
            <a:pPr algn="ctr"/>
            <a:r>
              <a:rPr lang="en-US" sz="800" dirty="0">
                <a:solidFill>
                  <a:schemeClr val="tx1"/>
                </a:solidFill>
                <a:latin typeface="Arial" pitchFamily="34" charset="0"/>
                <a:cs typeface="Arial" pitchFamily="34" charset="0"/>
              </a:rPr>
              <a:t>Print Media</a:t>
            </a:r>
          </a:p>
          <a:p>
            <a:pPr algn="ctr"/>
            <a:r>
              <a:rPr lang="en-US" sz="800" dirty="0">
                <a:solidFill>
                  <a:schemeClr val="tx1"/>
                </a:solidFill>
                <a:latin typeface="Arial" pitchFamily="34" charset="0"/>
                <a:cs typeface="Arial" pitchFamily="34" charset="0"/>
              </a:rPr>
              <a:t>Educational Institutions</a:t>
            </a:r>
          </a:p>
          <a:p>
            <a:pPr algn="ctr"/>
            <a:r>
              <a:rPr lang="en-US" sz="800" dirty="0">
                <a:solidFill>
                  <a:schemeClr val="tx1"/>
                </a:solidFill>
                <a:latin typeface="Arial" pitchFamily="34" charset="0"/>
                <a:cs typeface="Arial" pitchFamily="34" charset="0"/>
              </a:rPr>
              <a:t>Faith-based Organisations</a:t>
            </a:r>
          </a:p>
          <a:p>
            <a:pPr algn="ctr"/>
            <a:r>
              <a:rPr lang="en-US" sz="800" dirty="0">
                <a:solidFill>
                  <a:schemeClr val="tx1"/>
                </a:solidFill>
                <a:latin typeface="Arial" pitchFamily="34" charset="0"/>
                <a:cs typeface="Arial" pitchFamily="34" charset="0"/>
              </a:rPr>
              <a:t>Community Events</a:t>
            </a:r>
          </a:p>
        </p:txBody>
      </p:sp>
      <p:sp>
        <p:nvSpPr>
          <p:cNvPr id="32" name="Rectangle 19"/>
          <p:cNvSpPr/>
          <p:nvPr/>
        </p:nvSpPr>
        <p:spPr>
          <a:xfrm rot="-60000">
            <a:off x="1344488" y="3854125"/>
            <a:ext cx="1437553" cy="74713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0">
                <a:srgbClr val="CDC1DB"/>
              </a:gs>
              <a:gs pos="27000">
                <a:srgbClr val="CC9EFE"/>
              </a:gs>
              <a:gs pos="76000">
                <a:srgbClr val="CC9EFE"/>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b="1" dirty="0">
                <a:solidFill>
                  <a:schemeClr val="tx1"/>
                </a:solidFill>
                <a:latin typeface="Arial" pitchFamily="34" charset="0"/>
                <a:cs typeface="Arial" pitchFamily="34" charset="0"/>
              </a:rPr>
              <a:t>Variable Costs</a:t>
            </a:r>
          </a:p>
          <a:p>
            <a:pPr algn="ctr"/>
            <a:r>
              <a:rPr lang="en-US" sz="800" dirty="0">
                <a:solidFill>
                  <a:schemeClr val="tx1"/>
                </a:solidFill>
                <a:latin typeface="Arial" pitchFamily="34" charset="0"/>
                <a:cs typeface="Arial" pitchFamily="34" charset="0"/>
              </a:rPr>
              <a:t>Professional Services</a:t>
            </a:r>
          </a:p>
          <a:p>
            <a:pPr algn="ctr"/>
            <a:r>
              <a:rPr lang="en-US" sz="800" dirty="0">
                <a:solidFill>
                  <a:schemeClr val="tx1"/>
                </a:solidFill>
                <a:latin typeface="Arial" pitchFamily="34" charset="0"/>
                <a:cs typeface="Arial" pitchFamily="34" charset="0"/>
              </a:rPr>
              <a:t>Ad-hoc Services</a:t>
            </a:r>
          </a:p>
          <a:p>
            <a:pPr algn="ctr"/>
            <a:r>
              <a:rPr lang="en-US" sz="800" dirty="0">
                <a:solidFill>
                  <a:schemeClr val="tx1"/>
                </a:solidFill>
                <a:latin typeface="Arial" pitchFamily="34" charset="0"/>
                <a:cs typeface="Arial" pitchFamily="34" charset="0"/>
              </a:rPr>
              <a:t>Banking Fees</a:t>
            </a:r>
          </a:p>
          <a:p>
            <a:pPr algn="ctr"/>
            <a:r>
              <a:rPr lang="en-US" sz="800" dirty="0">
                <a:solidFill>
                  <a:schemeClr val="tx1"/>
                </a:solidFill>
                <a:latin typeface="Arial" pitchFamily="34" charset="0"/>
                <a:cs typeface="Arial" pitchFamily="34" charset="0"/>
              </a:rPr>
              <a:t>Commissions</a:t>
            </a:r>
          </a:p>
        </p:txBody>
      </p:sp>
      <p:sp>
        <p:nvSpPr>
          <p:cNvPr id="33" name="Rectangle 19"/>
          <p:cNvSpPr/>
          <p:nvPr/>
        </p:nvSpPr>
        <p:spPr>
          <a:xfrm rot="-60000">
            <a:off x="2877151" y="3707944"/>
            <a:ext cx="1613449" cy="921954"/>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EF99C"/>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r>
              <a:rPr lang="en-US" sz="800" b="1" dirty="0">
                <a:solidFill>
                  <a:schemeClr val="tx1"/>
                </a:solidFill>
                <a:latin typeface="Arial" pitchFamily="34" charset="0"/>
                <a:cs typeface="Arial" pitchFamily="34" charset="0"/>
              </a:rPr>
              <a:t>Fixed Costs</a:t>
            </a:r>
          </a:p>
          <a:p>
            <a:pPr algn="ctr"/>
            <a:r>
              <a:rPr lang="en-US" sz="800" dirty="0">
                <a:solidFill>
                  <a:schemeClr val="tx1"/>
                </a:solidFill>
                <a:latin typeface="Arial" pitchFamily="34" charset="0"/>
                <a:cs typeface="Arial" pitchFamily="34" charset="0"/>
              </a:rPr>
              <a:t>Salaries</a:t>
            </a:r>
          </a:p>
          <a:p>
            <a:pPr algn="ctr"/>
            <a:r>
              <a:rPr lang="en-US" sz="800" dirty="0">
                <a:solidFill>
                  <a:schemeClr val="tx1"/>
                </a:solidFill>
                <a:latin typeface="Arial" pitchFamily="34" charset="0"/>
                <a:cs typeface="Arial" pitchFamily="34" charset="0"/>
              </a:rPr>
              <a:t>Rental &amp; Lease</a:t>
            </a:r>
          </a:p>
          <a:p>
            <a:pPr algn="ctr"/>
            <a:r>
              <a:rPr lang="en-US" sz="800" dirty="0">
                <a:solidFill>
                  <a:schemeClr val="tx1"/>
                </a:solidFill>
                <a:latin typeface="Arial" pitchFamily="34" charset="0"/>
                <a:cs typeface="Arial" pitchFamily="34" charset="0"/>
              </a:rPr>
              <a:t>Insurance</a:t>
            </a:r>
          </a:p>
          <a:p>
            <a:pPr algn="ctr"/>
            <a:r>
              <a:rPr lang="en-US" sz="800" dirty="0">
                <a:solidFill>
                  <a:schemeClr val="tx1"/>
                </a:solidFill>
                <a:latin typeface="Arial" pitchFamily="34" charset="0"/>
                <a:cs typeface="Arial" pitchFamily="34" charset="0"/>
              </a:rPr>
              <a:t>Transmission Fees</a:t>
            </a:r>
          </a:p>
          <a:p>
            <a:pPr algn="ctr"/>
            <a:r>
              <a:rPr lang="en-US" sz="800" dirty="0">
                <a:solidFill>
                  <a:schemeClr val="tx1"/>
                </a:solidFill>
                <a:latin typeface="Arial" pitchFamily="34" charset="0"/>
                <a:cs typeface="Arial" pitchFamily="34" charset="0"/>
              </a:rPr>
              <a:t>Utilities</a:t>
            </a:r>
          </a:p>
          <a:p>
            <a:pPr algn="ctr"/>
            <a:r>
              <a:rPr lang="en-US" sz="800" dirty="0">
                <a:solidFill>
                  <a:schemeClr val="tx1"/>
                </a:solidFill>
                <a:latin typeface="Arial" pitchFamily="34" charset="0"/>
                <a:cs typeface="Arial" pitchFamily="34" charset="0"/>
              </a:rPr>
              <a:t>Licensing &amp; Accreditation</a:t>
            </a:r>
          </a:p>
        </p:txBody>
      </p:sp>
      <p:sp>
        <p:nvSpPr>
          <p:cNvPr id="34" name="Rectangle 19"/>
          <p:cNvSpPr/>
          <p:nvPr/>
        </p:nvSpPr>
        <p:spPr>
          <a:xfrm rot="-60000">
            <a:off x="6316855" y="3719390"/>
            <a:ext cx="1385246" cy="874943"/>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9601" h="1235984">
                <a:moveTo>
                  <a:pt x="30785" y="0"/>
                </a:moveTo>
                <a:lnTo>
                  <a:pt x="1312848" y="20567"/>
                </a:lnTo>
                <a:cubicBezTo>
                  <a:pt x="1314777" y="429048"/>
                  <a:pt x="1317672" y="824648"/>
                  <a:pt x="1319601" y="1233129"/>
                </a:cubicBezTo>
                <a:lnTo>
                  <a:pt x="0" y="1235984"/>
                </a:lnTo>
                <a:lnTo>
                  <a:pt x="30785" y="0"/>
                </a:lnTo>
                <a:close/>
              </a:path>
            </a:pathLst>
          </a:custGeom>
          <a:gradFill flip="none" rotWithShape="1">
            <a:gsLst>
              <a:gs pos="21000">
                <a:srgbClr val="FEF99C"/>
              </a:gs>
              <a:gs pos="0">
                <a:srgbClr val="F6E7A6"/>
              </a:gs>
              <a:gs pos="100000">
                <a:srgbClr val="FEF99C"/>
              </a:gs>
            </a:gsLst>
            <a:lin ang="5400000" scaled="1"/>
            <a:tileRect/>
          </a:gradFill>
          <a:ln>
            <a:noFill/>
          </a:ln>
          <a:effectLst>
            <a:outerShdw blurRad="381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4290" tIns="34290" rIns="34290" bIns="34290" rtlCol="0" anchor="ctr"/>
          <a:lstStyle/>
          <a:p>
            <a:pPr algn="ctr"/>
            <a:endParaRPr lang="en-US" sz="800" dirty="0">
              <a:solidFill>
                <a:schemeClr val="tx1"/>
              </a:solidFill>
              <a:latin typeface="Arial" pitchFamily="34" charset="0"/>
              <a:cs typeface="Arial" pitchFamily="34" charset="0"/>
            </a:endParaRPr>
          </a:p>
          <a:p>
            <a:pPr algn="ctr"/>
            <a:endParaRPr lang="en-US" sz="800" dirty="0">
              <a:solidFill>
                <a:schemeClr val="tx1"/>
              </a:solidFill>
              <a:latin typeface="Arial" pitchFamily="34" charset="0"/>
              <a:cs typeface="Arial" pitchFamily="34" charset="0"/>
            </a:endParaRPr>
          </a:p>
          <a:p>
            <a:pPr algn="ctr"/>
            <a:r>
              <a:rPr lang="en-US" sz="800" dirty="0">
                <a:solidFill>
                  <a:schemeClr val="tx1"/>
                </a:solidFill>
                <a:latin typeface="Arial" pitchFamily="34" charset="0"/>
                <a:cs typeface="Arial" pitchFamily="34" charset="0"/>
              </a:rPr>
              <a:t>Corporate Merchandise (Sales)</a:t>
            </a:r>
          </a:p>
          <a:p>
            <a:pPr algn="ctr"/>
            <a:r>
              <a:rPr lang="en-US" sz="800" dirty="0">
                <a:solidFill>
                  <a:schemeClr val="tx1"/>
                </a:solidFill>
                <a:latin typeface="Arial" pitchFamily="34" charset="0"/>
                <a:cs typeface="Arial" pitchFamily="34" charset="0"/>
              </a:rPr>
              <a:t>Syndication of popular programs</a:t>
            </a:r>
          </a:p>
          <a:p>
            <a:pPr algn="ctr"/>
            <a:r>
              <a:rPr lang="en-US" sz="800" dirty="0">
                <a:solidFill>
                  <a:schemeClr val="tx1"/>
                </a:solidFill>
                <a:latin typeface="Arial" pitchFamily="34" charset="0"/>
                <a:cs typeface="Arial" pitchFamily="34" charset="0"/>
              </a:rPr>
              <a:t>Selling newscasts to other Radio stations</a:t>
            </a:r>
          </a:p>
          <a:p>
            <a:pPr algn="ctr"/>
            <a:endParaRPr lang="en-US" sz="900" dirty="0">
              <a:solidFill>
                <a:schemeClr val="tx1"/>
              </a:solidFill>
              <a:latin typeface="Arial" pitchFamily="34" charset="0"/>
              <a:cs typeface="Arial" pitchFamily="34" charset="0"/>
            </a:endParaRPr>
          </a:p>
          <a:p>
            <a:pPr algn="ctr"/>
            <a:endParaRPr lang="en-US" sz="900" dirty="0">
              <a:solidFill>
                <a:schemeClr val="tx1"/>
              </a:solidFill>
              <a:latin typeface="Arial" pitchFamily="34" charset="0"/>
              <a:cs typeface="Arial" pitchFamily="34" charset="0"/>
            </a:endParaRPr>
          </a:p>
        </p:txBody>
      </p:sp>
      <p:pic>
        <p:nvPicPr>
          <p:cNvPr id="35" name="Picture 34" descr="A picture containing drawing&#10;&#10;Description automatically generated">
            <a:hlinkClick r:id="rId3"/>
            <a:extLst>
              <a:ext uri="{FF2B5EF4-FFF2-40B4-BE49-F238E27FC236}">
                <a16:creationId xmlns:a16="http://schemas.microsoft.com/office/drawing/2014/main" xmlns="" id="{1CF0B73A-315D-4A2F-A95C-6547F0D31F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75812" y="0"/>
            <a:ext cx="1168188" cy="991501"/>
          </a:xfrm>
          <a:prstGeom prst="rect">
            <a:avLst/>
          </a:prstGeom>
        </p:spPr>
      </p:pic>
    </p:spTree>
    <p:extLst>
      <p:ext uri="{BB962C8B-B14F-4D97-AF65-F5344CB8AC3E}">
        <p14:creationId xmlns:p14="http://schemas.microsoft.com/office/powerpoint/2010/main" val="4271403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477"/>
            <a:ext cx="2737886" cy="725349"/>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Financials</a:t>
            </a:r>
          </a:p>
        </p:txBody>
      </p:sp>
      <p:pic>
        <p:nvPicPr>
          <p:cNvPr id="5" name="Picture 4" descr="A picture containing drawing&#10;&#10;Description automatically generated">
            <a:hlinkClick r:id="rId2"/>
            <a:extLst>
              <a:ext uri="{FF2B5EF4-FFF2-40B4-BE49-F238E27FC236}">
                <a16:creationId xmlns:a16="http://schemas.microsoft.com/office/drawing/2014/main" xmlns="" id="{2851869D-3398-4975-8103-B5DFD3944D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3060" y="0"/>
            <a:ext cx="2200940" cy="1288973"/>
          </a:xfrm>
          <a:prstGeom prst="rect">
            <a:avLst/>
          </a:prstGeom>
        </p:spPr>
      </p:pic>
      <p:pic>
        <p:nvPicPr>
          <p:cNvPr id="2" name="Picture 1">
            <a:extLst>
              <a:ext uri="{FF2B5EF4-FFF2-40B4-BE49-F238E27FC236}">
                <a16:creationId xmlns:a16="http://schemas.microsoft.com/office/drawing/2014/main" xmlns="" id="{67B031E3-4ECC-496F-8C18-926FDF6CC635}"/>
              </a:ext>
            </a:extLst>
          </p:cNvPr>
          <p:cNvPicPr>
            <a:picLocks noChangeAspect="1"/>
          </p:cNvPicPr>
          <p:nvPr/>
        </p:nvPicPr>
        <p:blipFill>
          <a:blip r:embed="rId4"/>
          <a:stretch>
            <a:fillRect/>
          </a:stretch>
        </p:blipFill>
        <p:spPr>
          <a:xfrm>
            <a:off x="978196" y="1682084"/>
            <a:ext cx="6676206" cy="2587406"/>
          </a:xfrm>
          <a:prstGeom prst="rect">
            <a:avLst/>
          </a:prstGeom>
          <a:ln>
            <a:solidFill>
              <a:schemeClr val="accent1"/>
            </a:solidFill>
          </a:ln>
        </p:spPr>
      </p:pic>
    </p:spTree>
    <p:extLst>
      <p:ext uri="{BB962C8B-B14F-4D97-AF65-F5344CB8AC3E}">
        <p14:creationId xmlns:p14="http://schemas.microsoft.com/office/powerpoint/2010/main" val="359758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0">
            <a:extLst>
              <a:ext uri="{FF2B5EF4-FFF2-40B4-BE49-F238E27FC236}">
                <a16:creationId xmlns:a16="http://schemas.microsoft.com/office/drawing/2014/main" xmlns="" id="{E5958DBC-F4DA-42A8-8C52-860179790E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4750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9B8BF42-85D3-4953-B1D4-7001CAB92CBF}"/>
              </a:ext>
            </a:extLst>
          </p:cNvPr>
          <p:cNvSpPr>
            <a:spLocks noGrp="1"/>
          </p:cNvSpPr>
          <p:nvPr>
            <p:ph type="title"/>
          </p:nvPr>
        </p:nvSpPr>
        <p:spPr>
          <a:xfrm>
            <a:off x="3858509" y="476209"/>
            <a:ext cx="3084551" cy="1088068"/>
          </a:xfrm>
        </p:spPr>
        <p:txBody>
          <a:bodyPr vert="horz" lIns="91440" tIns="45720" rIns="91440" bIns="45720" rtlCol="0" anchor="b">
            <a:normAutofit/>
          </a:bodyPr>
          <a:lstStyle/>
          <a:p>
            <a:pPr defTabSz="914400"/>
            <a:r>
              <a:rPr lang="en-US" sz="2400" b="1" spc="-50" dirty="0">
                <a:solidFill>
                  <a:schemeClr val="tx1"/>
                </a:solidFill>
                <a:latin typeface="Arial" panose="020B0604020202020204" pitchFamily="34" charset="0"/>
                <a:cs typeface="Arial" panose="020B0604020202020204" pitchFamily="34" charset="0"/>
              </a:rPr>
              <a:t>Highlights</a:t>
            </a:r>
          </a:p>
        </p:txBody>
      </p:sp>
      <p:cxnSp>
        <p:nvCxnSpPr>
          <p:cNvPr id="13" name="Straight Connector 12">
            <a:extLst>
              <a:ext uri="{FF2B5EF4-FFF2-40B4-BE49-F238E27FC236}">
                <a16:creationId xmlns:a16="http://schemas.microsoft.com/office/drawing/2014/main" xmlns="" id="{79FCC9A9-2031-4283-9B27-34B62BB7F30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885935" y="1564641"/>
            <a:ext cx="438912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xmlns="" id="{C4ABC3A9-4759-4098-AB25-8E945311CC92}"/>
              </a:ext>
            </a:extLst>
          </p:cNvPr>
          <p:cNvPicPr>
            <a:picLocks noChangeAspect="1"/>
          </p:cNvPicPr>
          <p:nvPr/>
        </p:nvPicPr>
        <p:blipFill>
          <a:blip r:embed="rId2"/>
          <a:stretch>
            <a:fillRect/>
          </a:stretch>
        </p:blipFill>
        <p:spPr>
          <a:xfrm>
            <a:off x="133932" y="1282062"/>
            <a:ext cx="3414363" cy="3119758"/>
          </a:xfrm>
          <a:prstGeom prst="rect">
            <a:avLst/>
          </a:prstGeom>
        </p:spPr>
      </p:pic>
      <p:sp>
        <p:nvSpPr>
          <p:cNvPr id="6" name="Content Placeholder 20">
            <a:extLst>
              <a:ext uri="{FF2B5EF4-FFF2-40B4-BE49-F238E27FC236}">
                <a16:creationId xmlns:a16="http://schemas.microsoft.com/office/drawing/2014/main" xmlns="" id="{9BC2E8F0-ECD1-4249-93D8-80DAA679EE9D}"/>
              </a:ext>
            </a:extLst>
          </p:cNvPr>
          <p:cNvSpPr txBox="1">
            <a:spLocks/>
          </p:cNvSpPr>
          <p:nvPr/>
        </p:nvSpPr>
        <p:spPr>
          <a:xfrm>
            <a:off x="3858509" y="1649185"/>
            <a:ext cx="4803797" cy="2752635"/>
          </a:xfrm>
          <a:prstGeom prst="rect">
            <a:avLst/>
          </a:prstGeom>
        </p:spPr>
        <p:txBody>
          <a:bodyPr vert="horz" lIns="0" tIns="45720" rIns="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The below performance is a good indicator that when KisimaRadio commences with Radio Broadcasting the numbers will certainly increase. It is indicative of the importance of the role played by KisimaRadio.</a:t>
            </a: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b="1" dirty="0">
                <a:latin typeface="Arial" panose="020B0604020202020204" pitchFamily="34" charset="0"/>
                <a:cs typeface="Arial" panose="020B0604020202020204" pitchFamily="34" charset="0"/>
              </a:rPr>
              <a:t>Facebook</a:t>
            </a: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Over a period of 10 months we’ve gained 2 084 followers which equates to 208 followers per month.</a:t>
            </a: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b="1" dirty="0">
                <a:latin typeface="Arial" panose="020B0604020202020204" pitchFamily="34" charset="0"/>
                <a:cs typeface="Arial" panose="020B0604020202020204" pitchFamily="34" charset="0"/>
              </a:rPr>
              <a:t>You Tube</a:t>
            </a: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Though the number of subscribers is 44 over a period of 9 months this number equates to an average of 5 subscribers per month. The total number of videos uploaded is 46 videos to date with a total of 1 300 views.</a:t>
            </a: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xmlns="" id="{51DDD252-D7C8-4CE5-9C61-D60D722BC2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 y="4750737"/>
            <a:ext cx="9143989" cy="49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xmlns="" id="{2FBD75F5-C49C-4F6A-8D43-7A5939C233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22" descr="A picture containing drawing&#10;&#10;Description automatically generated">
            <a:hlinkClick r:id="rId3"/>
            <a:extLst>
              <a:ext uri="{FF2B5EF4-FFF2-40B4-BE49-F238E27FC236}">
                <a16:creationId xmlns:a16="http://schemas.microsoft.com/office/drawing/2014/main" xmlns="" id="{B7F70572-CA34-4E5F-BF6B-B8DFD8E59D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3060" y="0"/>
            <a:ext cx="2200940" cy="1303013"/>
          </a:xfrm>
          <a:prstGeom prst="rect">
            <a:avLst/>
          </a:prstGeom>
        </p:spPr>
      </p:pic>
    </p:spTree>
    <p:extLst>
      <p:ext uri="{BB962C8B-B14F-4D97-AF65-F5344CB8AC3E}">
        <p14:creationId xmlns:p14="http://schemas.microsoft.com/office/powerpoint/2010/main" val="2621202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xmlns="" id="{841A8DFB-611A-4AAF-9195-84B09E4F7E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a:extLst>
              <a:ext uri="{FF2B5EF4-FFF2-40B4-BE49-F238E27FC236}">
                <a16:creationId xmlns:a16="http://schemas.microsoft.com/office/drawing/2014/main" xmlns="" id="{6A3951CE-6985-48B0-8C07-92C55A1A14E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750737"/>
            <a:ext cx="9144000" cy="494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1" name="Straight Connector 80">
            <a:extLst>
              <a:ext uri="{FF2B5EF4-FFF2-40B4-BE49-F238E27FC236}">
                <a16:creationId xmlns:a16="http://schemas.microsoft.com/office/drawing/2014/main" xmlns="" id="{A97EF53E-8C19-478C-B271-F78844347C9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95149" y="1303383"/>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xmlns="" id="{FC8DADFE-0437-4337-A230-BC7BFA05BACC}"/>
              </a:ext>
            </a:extLst>
          </p:cNvPr>
          <p:cNvSpPr/>
          <p:nvPr/>
        </p:nvSpPr>
        <p:spPr>
          <a:xfrm>
            <a:off x="0" y="6919"/>
            <a:ext cx="2728314" cy="679648"/>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sz="2400" b="1" spc="-50" dirty="0">
                <a:latin typeface="Arial" panose="020B0604020202020204" pitchFamily="34" charset="0"/>
                <a:ea typeface="+mj-ea"/>
                <a:cs typeface="Arial" panose="020B0604020202020204" pitchFamily="34" charset="0"/>
              </a:rPr>
              <a:t>Contact Us</a:t>
            </a:r>
          </a:p>
        </p:txBody>
      </p:sp>
      <p:sp>
        <p:nvSpPr>
          <p:cNvPr id="83" name="Rectangle 82">
            <a:extLst>
              <a:ext uri="{FF2B5EF4-FFF2-40B4-BE49-F238E27FC236}">
                <a16:creationId xmlns:a16="http://schemas.microsoft.com/office/drawing/2014/main" xmlns="" id="{EB46D928-20CF-4C1C-8208-DDCC7224458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22960" y="1517974"/>
            <a:ext cx="1822298" cy="1424300"/>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facebook">
            <a:hlinkClick r:id="rId3"/>
            <a:extLst>
              <a:ext uri="{FF2B5EF4-FFF2-40B4-BE49-F238E27FC236}">
                <a16:creationId xmlns:a16="http://schemas.microsoft.com/office/drawing/2014/main" xmlns="" id="{82F74849-258F-43F0-9C20-60A2D44C16F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943611" y="1819971"/>
            <a:ext cx="1564792" cy="822777"/>
          </a:xfrm>
          <a:prstGeom prst="rect">
            <a:avLst/>
          </a:prstGeom>
          <a:noFill/>
          <a:extLst>
            <a:ext uri="{909E8E84-426E-40DD-AFC4-6F175D3DCCD1}">
              <a14:hiddenFill xmlns:a14="http://schemas.microsoft.com/office/drawing/2010/main">
                <a:solidFill>
                  <a:srgbClr val="FFFFFF"/>
                </a:solidFill>
              </a14:hiddenFill>
            </a:ext>
          </a:extLst>
        </p:spPr>
      </p:pic>
      <p:sp>
        <p:nvSpPr>
          <p:cNvPr id="85" name="Rectangle 84">
            <a:extLst>
              <a:ext uri="{FF2B5EF4-FFF2-40B4-BE49-F238E27FC236}">
                <a16:creationId xmlns:a16="http://schemas.microsoft.com/office/drawing/2014/main" xmlns="" id="{5C2DE013-7AB0-443B-97C3-22890570C3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764638" y="1517973"/>
            <a:ext cx="1807362" cy="1424301"/>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Image result for instagram icon">
            <a:hlinkClick r:id="rId5"/>
            <a:extLst>
              <a:ext uri="{FF2B5EF4-FFF2-40B4-BE49-F238E27FC236}">
                <a16:creationId xmlns:a16="http://schemas.microsoft.com/office/drawing/2014/main" xmlns="" id="{49CA305B-FE92-4797-A4D1-669D22153FC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029609" y="1638623"/>
            <a:ext cx="1291637" cy="1185472"/>
          </a:xfrm>
          <a:prstGeom prst="rect">
            <a:avLst/>
          </a:prstGeom>
          <a:noFill/>
          <a:extLst>
            <a:ext uri="{909E8E84-426E-40DD-AFC4-6F175D3DCCD1}">
              <a14:hiddenFill xmlns:a14="http://schemas.microsoft.com/office/drawing/2010/main">
                <a:solidFill>
                  <a:srgbClr val="FFFFFF"/>
                </a:solidFill>
              </a14:hiddenFill>
            </a:ext>
          </a:extLst>
        </p:spPr>
      </p:pic>
      <p:sp>
        <p:nvSpPr>
          <p:cNvPr id="87" name="Rectangle 86">
            <a:extLst>
              <a:ext uri="{FF2B5EF4-FFF2-40B4-BE49-F238E27FC236}">
                <a16:creationId xmlns:a16="http://schemas.microsoft.com/office/drawing/2014/main" xmlns="" id="{7E83AE91-F8F2-46F6-88F8-CAD52520EF0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22960" y="3062923"/>
            <a:ext cx="1822298" cy="1424910"/>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descr="A picture containing drawing&#10;&#10;Description automatically generated">
            <a:hlinkClick r:id="rId7"/>
            <a:extLst>
              <a:ext uri="{FF2B5EF4-FFF2-40B4-BE49-F238E27FC236}">
                <a16:creationId xmlns:a16="http://schemas.microsoft.com/office/drawing/2014/main" xmlns="" id="{D5861F06-2491-41DB-B1F1-487B782F3F8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43611" y="3190354"/>
            <a:ext cx="1564792" cy="1167575"/>
          </a:xfrm>
          <a:prstGeom prst="rect">
            <a:avLst/>
          </a:prstGeom>
        </p:spPr>
      </p:pic>
      <p:sp>
        <p:nvSpPr>
          <p:cNvPr id="89" name="Rectangle 88">
            <a:extLst>
              <a:ext uri="{FF2B5EF4-FFF2-40B4-BE49-F238E27FC236}">
                <a16:creationId xmlns:a16="http://schemas.microsoft.com/office/drawing/2014/main" xmlns="" id="{EE9DCA04-0209-4A89-9CA1-8C95D074EC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764638" y="3062923"/>
            <a:ext cx="1807362" cy="1424910"/>
          </a:xfrm>
          <a:prstGeom prst="rect">
            <a:avLst/>
          </a:prstGeom>
          <a:solidFill>
            <a:srgbClr val="FFFFFF"/>
          </a:solidFill>
          <a:ln w="635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descr="Image result for twitter icon">
            <a:hlinkClick r:id="rId9"/>
            <a:extLst>
              <a:ext uri="{FF2B5EF4-FFF2-40B4-BE49-F238E27FC236}">
                <a16:creationId xmlns:a16="http://schemas.microsoft.com/office/drawing/2014/main" xmlns="" id="{57D8239D-858D-49A5-B910-136BD4A60728}"/>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3082387" y="3181101"/>
            <a:ext cx="1186082" cy="1186082"/>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xmlns="" id="{8129D0F3-9F77-4103-8337-2DD02CE0C411}"/>
              </a:ext>
            </a:extLst>
          </p:cNvPr>
          <p:cNvSpPr txBox="1">
            <a:spLocks/>
          </p:cNvSpPr>
          <p:nvPr/>
        </p:nvSpPr>
        <p:spPr>
          <a:xfrm>
            <a:off x="5443870" y="1594884"/>
            <a:ext cx="2877170" cy="2710596"/>
          </a:xfrm>
          <a:prstGeom prst="rect">
            <a:avLst/>
          </a:prstGeom>
        </p:spPr>
        <p:txBody>
          <a:bodyPr vert="horz" lIns="0" tIns="45720" rIns="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buClr>
                <a:schemeClr val="accent1"/>
              </a:buClr>
              <a:buFont typeface="Calibri" panose="020F0502020204030204" pitchFamily="34" charset="0"/>
              <a:buNone/>
            </a:pPr>
            <a:r>
              <a:rPr lang="en-US" sz="1000" b="1" dirty="0">
                <a:latin typeface="Arial" panose="020B0604020202020204" pitchFamily="34" charset="0"/>
                <a:cs typeface="Arial" panose="020B0604020202020204" pitchFamily="34" charset="0"/>
              </a:rPr>
              <a:t>ADDRESS</a:t>
            </a: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KCT Show Village, Erf 75813</a:t>
            </a: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Walter Sisulu Drive</a:t>
            </a: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KHAYELITSHA,</a:t>
            </a: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Cape Town</a:t>
            </a: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South Africa</a:t>
            </a: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7490</a:t>
            </a:r>
          </a:p>
          <a:p>
            <a:pPr marL="0" indent="0">
              <a:lnSpc>
                <a:spcPct val="90000"/>
              </a:lnSpc>
              <a:buClr>
                <a:schemeClr val="accent1"/>
              </a:buClr>
              <a:buFont typeface="Calibri" panose="020F0502020204030204" pitchFamily="34" charset="0"/>
              <a:buNone/>
            </a:pPr>
            <a:endParaRPr lang="en-US" sz="1000" b="1"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b="1" dirty="0">
                <a:latin typeface="Arial" panose="020B0604020202020204" pitchFamily="34" charset="0"/>
                <a:cs typeface="Arial" panose="020B0604020202020204" pitchFamily="34" charset="0"/>
              </a:rPr>
              <a:t>PHONE</a:t>
            </a:r>
          </a:p>
          <a:p>
            <a:pPr marL="0" indent="0">
              <a:lnSpc>
                <a:spcPct val="90000"/>
              </a:lnSpc>
              <a:buClr>
                <a:schemeClr val="accent1"/>
              </a:buClr>
              <a:buFont typeface="Calibri" panose="020F0502020204030204" pitchFamily="34" charset="0"/>
              <a:buNone/>
            </a:pPr>
            <a:endParaRPr lang="en-US" sz="1000" b="1"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Primary: 	+27 84 554 7139</a:t>
            </a: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rPr>
              <a:t>Secondary:        +27 73 246 0048</a:t>
            </a:r>
          </a:p>
          <a:p>
            <a:pPr marL="0" indent="0">
              <a:lnSpc>
                <a:spcPct val="90000"/>
              </a:lnSpc>
              <a:buClr>
                <a:schemeClr val="accent1"/>
              </a:buClr>
              <a:buFont typeface="Calibri" panose="020F0502020204030204" pitchFamily="34" charset="0"/>
              <a:buNone/>
            </a:pPr>
            <a:endParaRPr lang="en-US" sz="1000" b="1"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r>
              <a:rPr lang="en-US" sz="1000" b="1" dirty="0">
                <a:latin typeface="Arial" panose="020B0604020202020204" pitchFamily="34" charset="0"/>
                <a:cs typeface="Arial" panose="020B0604020202020204" pitchFamily="34" charset="0"/>
              </a:rPr>
              <a:t>EMAIL</a:t>
            </a:r>
            <a:r>
              <a:rPr lang="en-US" sz="1000" dirty="0">
                <a:latin typeface="Arial" panose="020B0604020202020204" pitchFamily="34" charset="0"/>
                <a:cs typeface="Arial" panose="020B0604020202020204" pitchFamily="34" charset="0"/>
              </a:rPr>
              <a:t>: </a:t>
            </a:r>
          </a:p>
          <a:p>
            <a:pPr marL="0" indent="0">
              <a:lnSpc>
                <a:spcPct val="90000"/>
              </a:lnSpc>
              <a:buClr>
                <a:schemeClr val="accent1"/>
              </a:buClr>
              <a:buFont typeface="Calibri" panose="020F0502020204030204" pitchFamily="34" charset="0"/>
              <a:buNone/>
            </a:pPr>
            <a:r>
              <a:rPr lang="en-US" sz="1000" dirty="0">
                <a:latin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xmlns="" val="tx"/>
                    </a:ext>
                  </a:extLst>
                </a:hlinkClick>
              </a:rPr>
              <a:t>nosipho@kisimaradio.co.za</a:t>
            </a:r>
            <a:endParaRPr lang="en-US" sz="1000"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endParaRPr lang="en-US" sz="1000" b="1"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endParaRPr lang="en-US" sz="1000" b="1"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endParaRPr lang="en-US" sz="1000" b="1"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endParaRPr lang="en-US" sz="1000" b="1"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a:p>
            <a:pPr marL="0" indent="0">
              <a:lnSpc>
                <a:spcPct val="90000"/>
              </a:lnSpc>
              <a:buClr>
                <a:schemeClr val="accent1"/>
              </a:buClr>
              <a:buFont typeface="Calibri" panose="020F0502020204030204" pitchFamily="34" charset="0"/>
              <a:buNone/>
            </a:pPr>
            <a:endParaRPr lang="en-US" sz="1000" dirty="0">
              <a:latin typeface="Arial" panose="020B0604020202020204" pitchFamily="34" charset="0"/>
              <a:cs typeface="Arial" panose="020B0604020202020204" pitchFamily="34" charset="0"/>
            </a:endParaRPr>
          </a:p>
          <a:p>
            <a:pPr>
              <a:lnSpc>
                <a:spcPct val="90000"/>
              </a:lnSpc>
              <a:buClr>
                <a:schemeClr val="accent1"/>
              </a:buClr>
              <a:buFont typeface="Calibri" panose="020F0502020204030204" pitchFamily="34" charset="0"/>
            </a:pPr>
            <a:endParaRPr lang="en-US" sz="1000" dirty="0">
              <a:latin typeface="Arial" panose="020B0604020202020204" pitchFamily="34" charset="0"/>
              <a:cs typeface="Arial" panose="020B0604020202020204" pitchFamily="34" charset="0"/>
            </a:endParaRPr>
          </a:p>
        </p:txBody>
      </p:sp>
      <p:pic>
        <p:nvPicPr>
          <p:cNvPr id="31" name="Picture 30" descr="A picture containing drawing&#10;&#10;Description automatically generated">
            <a:hlinkClick r:id="rId7"/>
            <a:extLst>
              <a:ext uri="{FF2B5EF4-FFF2-40B4-BE49-F238E27FC236}">
                <a16:creationId xmlns:a16="http://schemas.microsoft.com/office/drawing/2014/main" xmlns="" id="{006E7679-2E6B-482A-BA62-7DD0A3BD672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43060" y="0"/>
            <a:ext cx="2200940" cy="1303013"/>
          </a:xfrm>
          <a:prstGeom prst="rect">
            <a:avLst/>
          </a:prstGeom>
        </p:spPr>
      </p:pic>
    </p:spTree>
    <p:extLst>
      <p:ext uri="{BB962C8B-B14F-4D97-AF65-F5344CB8AC3E}">
        <p14:creationId xmlns:p14="http://schemas.microsoft.com/office/powerpoint/2010/main" val="10910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26">
            <a:extLst>
              <a:ext uri="{FF2B5EF4-FFF2-40B4-BE49-F238E27FC236}">
                <a16:creationId xmlns:a16="http://schemas.microsoft.com/office/drawing/2014/main" xmlns="" id="{44CC594A-A820-450F-B363-C19201FCFE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39736" cy="51435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41" name="Rectangle 28">
            <a:extLst>
              <a:ext uri="{FF2B5EF4-FFF2-40B4-BE49-F238E27FC236}">
                <a16:creationId xmlns:a16="http://schemas.microsoft.com/office/drawing/2014/main" xmlns="" id="{59FAB3DA-E9ED-4574-ABCC-378BC0FF1B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p:cNvSpPr>
            <a:spLocks noGrp="1"/>
          </p:cNvSpPr>
          <p:nvPr>
            <p:ph type="title"/>
          </p:nvPr>
        </p:nvSpPr>
        <p:spPr>
          <a:xfrm>
            <a:off x="235062" y="218329"/>
            <a:ext cx="2313633" cy="902530"/>
          </a:xfrm>
        </p:spPr>
        <p:txBody>
          <a:bodyPr>
            <a:normAutofit/>
          </a:bodyPr>
          <a:lstStyle/>
          <a:p>
            <a:r>
              <a:rPr lang="en-US" sz="2700" b="1" dirty="0">
                <a:solidFill>
                  <a:srgbClr val="FFFFFF"/>
                </a:solidFill>
                <a:latin typeface="Arial" panose="020B0604020202020204" pitchFamily="34" charset="0"/>
                <a:cs typeface="Arial" panose="020B0604020202020204" pitchFamily="34" charset="0"/>
              </a:rPr>
              <a:t>Content</a:t>
            </a:r>
          </a:p>
        </p:txBody>
      </p:sp>
      <p:sp>
        <p:nvSpPr>
          <p:cNvPr id="22" name="Content Placeholder 20">
            <a:extLst>
              <a:ext uri="{FF2B5EF4-FFF2-40B4-BE49-F238E27FC236}">
                <a16:creationId xmlns:a16="http://schemas.microsoft.com/office/drawing/2014/main" xmlns="" id="{D9D585F0-7649-4E93-91D2-4A3ADC21F193}"/>
              </a:ext>
            </a:extLst>
          </p:cNvPr>
          <p:cNvSpPr>
            <a:spLocks noGrp="1"/>
          </p:cNvSpPr>
          <p:nvPr>
            <p:ph idx="1"/>
          </p:nvPr>
        </p:nvSpPr>
        <p:spPr>
          <a:xfrm>
            <a:off x="270933" y="1339188"/>
            <a:ext cx="2313633" cy="3466987"/>
          </a:xfrm>
        </p:spPr>
        <p:txBody>
          <a:bodyPr>
            <a:noAutofit/>
          </a:bodyPr>
          <a:lstStyle/>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Purpose</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Problem</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Solution</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Product</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Why now?</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Market Potential</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Team</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Business Model</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Financials</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Highlights</a:t>
            </a:r>
          </a:p>
          <a:p>
            <a:pPr marL="228600" indent="-228600">
              <a:buAutoNum type="arabicPeriod"/>
            </a:pPr>
            <a:r>
              <a:rPr lang="en-US" sz="1200" b="1" dirty="0">
                <a:solidFill>
                  <a:srgbClr val="FFFFFF"/>
                </a:solidFill>
                <a:latin typeface="Arial" panose="020B0604020202020204" pitchFamily="34" charset="0"/>
                <a:cs typeface="Arial" panose="020B0604020202020204" pitchFamily="34" charset="0"/>
              </a:rPr>
              <a:t>Contacts</a:t>
            </a:r>
          </a:p>
        </p:txBody>
      </p:sp>
      <p:sp>
        <p:nvSpPr>
          <p:cNvPr id="42" name="Rectangle 30">
            <a:extLst>
              <a:ext uri="{FF2B5EF4-FFF2-40B4-BE49-F238E27FC236}">
                <a16:creationId xmlns:a16="http://schemas.microsoft.com/office/drawing/2014/main" xmlns="" id="{53B8D6B0-55D6-48DC-86D8-FD95D5F118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descr="A picture containing drawing&#10;&#10;Description automatically generated">
            <a:hlinkClick r:id="rId2"/>
            <a:extLst>
              <a:ext uri="{FF2B5EF4-FFF2-40B4-BE49-F238E27FC236}">
                <a16:creationId xmlns:a16="http://schemas.microsoft.com/office/drawing/2014/main" xmlns="" id="{CD45241D-8D8D-4858-BBF0-84EB7F0F02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512" y="669594"/>
            <a:ext cx="5098562" cy="3804311"/>
          </a:xfrm>
          <a:prstGeom prst="rect">
            <a:avLst/>
          </a:prstGeom>
        </p:spPr>
      </p:pic>
    </p:spTree>
    <p:extLst>
      <p:ext uri="{BB962C8B-B14F-4D97-AF65-F5344CB8AC3E}">
        <p14:creationId xmlns:p14="http://schemas.microsoft.com/office/powerpoint/2010/main" val="196932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xmlns="" id="{E5958DBC-F4DA-42A8-8C52-860179790E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4750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58509" y="476209"/>
            <a:ext cx="2733677" cy="1088068"/>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Purpose</a:t>
            </a:r>
          </a:p>
        </p:txBody>
      </p:sp>
      <p:cxnSp>
        <p:nvCxnSpPr>
          <p:cNvPr id="77" name="Straight Connector 76">
            <a:extLst>
              <a:ext uri="{FF2B5EF4-FFF2-40B4-BE49-F238E27FC236}">
                <a16:creationId xmlns:a16="http://schemas.microsoft.com/office/drawing/2014/main" xmlns="" id="{79FCC9A9-2031-4283-9B27-34B62BB7F30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885935" y="1564641"/>
            <a:ext cx="438912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drawing&#10;&#10;Description automatically generated">
            <a:hlinkClick r:id="rId3"/>
            <a:extLst>
              <a:ext uri="{FF2B5EF4-FFF2-40B4-BE49-F238E27FC236}">
                <a16:creationId xmlns:a16="http://schemas.microsoft.com/office/drawing/2014/main" xmlns="" id="{EAAEC220-403A-4CE6-83B9-9355BFA91A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9639" y="1"/>
            <a:ext cx="2167139" cy="1514778"/>
          </a:xfrm>
          <a:prstGeom prst="rect">
            <a:avLst/>
          </a:prstGeom>
        </p:spPr>
      </p:pic>
      <p:sp>
        <p:nvSpPr>
          <p:cNvPr id="3" name="Content Placeholder 2"/>
          <p:cNvSpPr>
            <a:spLocks noGrp="1"/>
          </p:cNvSpPr>
          <p:nvPr>
            <p:ph idx="1"/>
          </p:nvPr>
        </p:nvSpPr>
        <p:spPr>
          <a:xfrm>
            <a:off x="3858509" y="1649185"/>
            <a:ext cx="4803797" cy="2752635"/>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lgn="just">
              <a:lnSpc>
                <a:spcPct val="200000"/>
              </a:lnSpc>
              <a:buNone/>
            </a:pPr>
            <a:r>
              <a:rPr lang="en-ZA" sz="1200" dirty="0">
                <a:solidFill>
                  <a:schemeClr val="tx1"/>
                </a:solidFill>
                <a:latin typeface="Arial" panose="020B0604020202020204" pitchFamily="34" charset="0"/>
                <a:cs typeface="Arial" panose="020B0604020202020204" pitchFamily="34" charset="0"/>
              </a:rPr>
              <a:t>The purpose of this radio broadcasting and communications service is to create a platform that will facilitate the restoration of mankind’s identity back to God’s original intent through communication resulting in communities that co-exist and co-create with God.</a:t>
            </a:r>
            <a:endParaRPr lang="en-US" sz="1200" i="1" dirty="0">
              <a:solidFill>
                <a:schemeClr val="tx1"/>
              </a:solidFill>
              <a:latin typeface="Arial" panose="020B0604020202020204" pitchFamily="34" charset="0"/>
              <a:cs typeface="Arial" panose="020B0604020202020204" pitchFamily="34" charset="0"/>
            </a:endParaRPr>
          </a:p>
          <a:p>
            <a:pPr marL="0" indent="0">
              <a:buNone/>
            </a:pPr>
            <a:endParaRPr lang="en-US" i="1" dirty="0">
              <a:solidFill>
                <a:schemeClr val="tx1"/>
              </a:solidFill>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endParaRPr lang="en-US" dirty="0"/>
          </a:p>
        </p:txBody>
      </p:sp>
      <p:sp>
        <p:nvSpPr>
          <p:cNvPr id="79" name="Rectangle 78">
            <a:extLst>
              <a:ext uri="{FF2B5EF4-FFF2-40B4-BE49-F238E27FC236}">
                <a16:creationId xmlns:a16="http://schemas.microsoft.com/office/drawing/2014/main" xmlns="" id="{51DDD252-D7C8-4CE5-9C61-D60D722BC2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 y="4750737"/>
            <a:ext cx="9143989" cy="49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 name="Rectangle 80">
            <a:extLst>
              <a:ext uri="{FF2B5EF4-FFF2-40B4-BE49-F238E27FC236}">
                <a16:creationId xmlns:a16="http://schemas.microsoft.com/office/drawing/2014/main" xmlns="" id="{2FBD75F5-C49C-4F6A-8D43-7A5939C233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descr="A picture containing drawing&#10;&#10;Description automatically generated">
            <a:extLst>
              <a:ext uri="{FF2B5EF4-FFF2-40B4-BE49-F238E27FC236}">
                <a16:creationId xmlns:a16="http://schemas.microsoft.com/office/drawing/2014/main" xmlns="" id="{CB63617C-7E49-4103-B182-CFE0B8E437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436" y="1137684"/>
            <a:ext cx="2926554" cy="2672511"/>
          </a:xfrm>
          <a:prstGeom prst="rect">
            <a:avLst/>
          </a:prstGeom>
        </p:spPr>
      </p:pic>
    </p:spTree>
    <p:extLst>
      <p:ext uri="{BB962C8B-B14F-4D97-AF65-F5344CB8AC3E}">
        <p14:creationId xmlns:p14="http://schemas.microsoft.com/office/powerpoint/2010/main" val="4103309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F9F34E-EBF7-41F8-9324-189B68F3226A}"/>
              </a:ext>
            </a:extLst>
          </p:cNvPr>
          <p:cNvSpPr>
            <a:spLocks noGrp="1"/>
          </p:cNvSpPr>
          <p:nvPr>
            <p:ph type="title"/>
          </p:nvPr>
        </p:nvSpPr>
        <p:spPr>
          <a:xfrm>
            <a:off x="1" y="0"/>
            <a:ext cx="2477386" cy="818707"/>
          </a:xfrm>
        </p:spPr>
        <p:txBody>
          <a:bodyPr>
            <a:normAutofit/>
          </a:bodyPr>
          <a:lstStyle/>
          <a:p>
            <a:r>
              <a:rPr lang="en-ZA" sz="2400" b="1" dirty="0">
                <a:solidFill>
                  <a:schemeClr val="tx1"/>
                </a:solidFill>
                <a:latin typeface="Arial" panose="020B0604020202020204" pitchFamily="34" charset="0"/>
                <a:cs typeface="Arial" panose="020B0604020202020204" pitchFamily="34" charset="0"/>
              </a:rPr>
              <a:t>Problem</a:t>
            </a:r>
          </a:p>
        </p:txBody>
      </p:sp>
      <p:pic>
        <p:nvPicPr>
          <p:cNvPr id="15" name="Picture 14" descr="A picture containing drawing&#10;&#10;Description automatically generated">
            <a:extLst>
              <a:ext uri="{FF2B5EF4-FFF2-40B4-BE49-F238E27FC236}">
                <a16:creationId xmlns:a16="http://schemas.microsoft.com/office/drawing/2014/main" xmlns="" id="{086EEE12-5E2C-432E-9592-4ADBBCF7AD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165" y="1830334"/>
            <a:ext cx="2321247" cy="1732007"/>
          </a:xfrm>
          <a:prstGeom prst="rect">
            <a:avLst/>
          </a:prstGeom>
        </p:spPr>
      </p:pic>
      <p:sp>
        <p:nvSpPr>
          <p:cNvPr id="21" name="Content Placeholder 20">
            <a:extLst>
              <a:ext uri="{FF2B5EF4-FFF2-40B4-BE49-F238E27FC236}">
                <a16:creationId xmlns:a16="http://schemas.microsoft.com/office/drawing/2014/main" xmlns="" id="{C4998487-A58D-400A-87B9-1F8529A3D130}"/>
              </a:ext>
            </a:extLst>
          </p:cNvPr>
          <p:cNvSpPr>
            <a:spLocks noGrp="1"/>
          </p:cNvSpPr>
          <p:nvPr>
            <p:ph idx="1"/>
          </p:nvPr>
        </p:nvSpPr>
        <p:spPr>
          <a:xfrm>
            <a:off x="3479799" y="1490626"/>
            <a:ext cx="4886961" cy="3017520"/>
          </a:xfrm>
        </p:spPr>
        <p:txBody>
          <a:bodyPr>
            <a:normAutofit lnSpcReduction="10000"/>
          </a:bodyPr>
          <a:lstStyle/>
          <a:p>
            <a:pPr marL="0" indent="0" algn="just">
              <a:buNone/>
            </a:pPr>
            <a:r>
              <a:rPr lang="en-US" sz="1200" dirty="0">
                <a:solidFill>
                  <a:schemeClr val="tx1"/>
                </a:solidFill>
                <a:latin typeface="Arial" panose="020B0604020202020204" pitchFamily="34" charset="0"/>
                <a:cs typeface="Arial" panose="020B0604020202020204" pitchFamily="34" charset="0"/>
              </a:rPr>
              <a:t>According to the last Census conducted in 2016 South Africa’s population was at 55,6 million and the Youth made 36,2% of the population equating to 20,1 million. Amongst the top 5 challenges at Municipal level were “lack or inadequate employment opportunities” which occupied the 2</a:t>
            </a:r>
            <a:r>
              <a:rPr lang="en-US" sz="1200" baseline="30000" dirty="0">
                <a:solidFill>
                  <a:schemeClr val="tx1"/>
                </a:solidFill>
                <a:latin typeface="Arial" panose="020B0604020202020204" pitchFamily="34" charset="0"/>
                <a:cs typeface="Arial" panose="020B0604020202020204" pitchFamily="34" charset="0"/>
              </a:rPr>
              <a:t>nd</a:t>
            </a:r>
            <a:r>
              <a:rPr lang="en-US" sz="1200" dirty="0">
                <a:solidFill>
                  <a:schemeClr val="tx1"/>
                </a:solidFill>
                <a:latin typeface="Arial" panose="020B0604020202020204" pitchFamily="34" charset="0"/>
                <a:cs typeface="Arial" panose="020B0604020202020204" pitchFamily="34" charset="0"/>
              </a:rPr>
              <a:t> highest challenge and “crime” which occupied the 5</a:t>
            </a:r>
            <a:r>
              <a:rPr lang="en-US" sz="1200" baseline="30000" dirty="0">
                <a:solidFill>
                  <a:schemeClr val="tx1"/>
                </a:solidFill>
                <a:latin typeface="Arial" panose="020B0604020202020204" pitchFamily="34" charset="0"/>
                <a:cs typeface="Arial" panose="020B0604020202020204" pitchFamily="34" charset="0"/>
              </a:rPr>
              <a:t>th</a:t>
            </a:r>
            <a:r>
              <a:rPr lang="en-US" sz="1200" dirty="0">
                <a:solidFill>
                  <a:schemeClr val="tx1"/>
                </a:solidFill>
                <a:latin typeface="Arial" panose="020B0604020202020204" pitchFamily="34" charset="0"/>
                <a:cs typeface="Arial" panose="020B0604020202020204" pitchFamily="34" charset="0"/>
              </a:rPr>
              <a:t> challenge. The number of households who experienced crime was 7.5% of the population. These gruesome statistics make a strong case for </a:t>
            </a:r>
            <a:r>
              <a:rPr lang="en-US" sz="1200" dirty="0" err="1">
                <a:solidFill>
                  <a:schemeClr val="tx1"/>
                </a:solidFill>
                <a:latin typeface="Arial" panose="020B0604020202020204" pitchFamily="34" charset="0"/>
                <a:cs typeface="Arial" panose="020B0604020202020204" pitchFamily="34" charset="0"/>
              </a:rPr>
              <a:t>KisimaRadio’s</a:t>
            </a:r>
            <a:r>
              <a:rPr lang="en-US" sz="1200" dirty="0">
                <a:solidFill>
                  <a:schemeClr val="tx1"/>
                </a:solidFill>
                <a:latin typeface="Arial" panose="020B0604020202020204" pitchFamily="34" charset="0"/>
                <a:cs typeface="Arial" panose="020B0604020202020204" pitchFamily="34" charset="0"/>
              </a:rPr>
              <a:t> vision which is “to facilitate the restoration of mankind back to God’s original intent through communication”.</a:t>
            </a:r>
          </a:p>
          <a:p>
            <a:pPr marL="0" indent="0" algn="just">
              <a:buNone/>
            </a:pPr>
            <a:r>
              <a:rPr lang="en-US" sz="1200" dirty="0">
                <a:solidFill>
                  <a:schemeClr val="tx1"/>
                </a:solidFill>
                <a:latin typeface="Arial" panose="020B0604020202020204" pitchFamily="34" charset="0"/>
                <a:cs typeface="Arial" panose="020B0604020202020204" pitchFamily="34" charset="0"/>
              </a:rPr>
              <a:t>At KisimaRadio we believe that an individual’s lack of identity results in misplaced decisions being made about every aspect of their lives especially at a vocational and behavioral level. According to an article published by Business Tech dated 12/05/2016, South Africa had a total of 296 stations both commercial/public and community, with such accessibility to information one would think citizens would be engaged on matters relating to identity but the focus has been and continues to be largely on hard skills neglecting the criticality of engaging communities on topics relating to identity and self. </a:t>
            </a:r>
          </a:p>
          <a:p>
            <a:pPr marL="0" indent="0" algn="just">
              <a:buNone/>
            </a:pPr>
            <a:endParaRPr lang="en-US" sz="1200" dirty="0"/>
          </a:p>
        </p:txBody>
      </p:sp>
      <p:pic>
        <p:nvPicPr>
          <p:cNvPr id="16" name="Picture 15" descr="A picture containing drawing&#10;&#10;Description automatically generated">
            <a:hlinkClick r:id="rId3"/>
            <a:extLst>
              <a:ext uri="{FF2B5EF4-FFF2-40B4-BE49-F238E27FC236}">
                <a16:creationId xmlns:a16="http://schemas.microsoft.com/office/drawing/2014/main" xmlns="" id="{10BCF164-127F-4F7D-9954-0A6A453A61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3060" y="14892"/>
            <a:ext cx="2200940" cy="1271648"/>
          </a:xfrm>
          <a:prstGeom prst="rect">
            <a:avLst/>
          </a:prstGeom>
        </p:spPr>
      </p:pic>
    </p:spTree>
    <p:extLst>
      <p:ext uri="{BB962C8B-B14F-4D97-AF65-F5344CB8AC3E}">
        <p14:creationId xmlns:p14="http://schemas.microsoft.com/office/powerpoint/2010/main" val="1446147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2737886" cy="725349"/>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Solution</a:t>
            </a:r>
          </a:p>
        </p:txBody>
      </p:sp>
      <p:sp>
        <p:nvSpPr>
          <p:cNvPr id="5" name="Content Placeholder 4"/>
          <p:cNvSpPr>
            <a:spLocks noGrp="1"/>
          </p:cNvSpPr>
          <p:nvPr>
            <p:ph idx="1"/>
          </p:nvPr>
        </p:nvSpPr>
        <p:spPr>
          <a:xfrm>
            <a:off x="839972" y="1323070"/>
            <a:ext cx="7559749" cy="1233889"/>
          </a:xfrm>
        </p:spPr>
        <p:txBody>
          <a:bodyPr>
            <a:normAutofit fontScale="92500" lnSpcReduction="10000"/>
          </a:bodyPr>
          <a:lstStyle/>
          <a:p>
            <a:pPr algn="just"/>
            <a:r>
              <a:rPr lang="en-ZA" sz="1300" dirty="0">
                <a:solidFill>
                  <a:schemeClr val="tx1"/>
                </a:solidFill>
                <a:latin typeface="Arial" panose="020B0604020202020204" pitchFamily="34" charset="0"/>
                <a:cs typeface="Arial" panose="020B0604020202020204" pitchFamily="34" charset="0"/>
              </a:rPr>
              <a:t>The solution provided by </a:t>
            </a:r>
            <a:r>
              <a:rPr lang="en-ZA" sz="1300" dirty="0" err="1">
                <a:solidFill>
                  <a:schemeClr val="tx1"/>
                </a:solidFill>
                <a:latin typeface="Arial" panose="020B0604020202020204" pitchFamily="34" charset="0"/>
                <a:cs typeface="Arial" panose="020B0604020202020204" pitchFamily="34" charset="0"/>
              </a:rPr>
              <a:t>KisimaRadio</a:t>
            </a:r>
            <a:r>
              <a:rPr lang="en-ZA" sz="1300" dirty="0">
                <a:solidFill>
                  <a:schemeClr val="tx1"/>
                </a:solidFill>
                <a:latin typeface="Arial" panose="020B0604020202020204" pitchFamily="34" charset="0"/>
                <a:cs typeface="Arial" panose="020B0604020202020204" pitchFamily="34" charset="0"/>
              </a:rPr>
              <a:t> is structured in alignment with the definition of the name “</a:t>
            </a:r>
            <a:r>
              <a:rPr lang="en-ZA" sz="1300" dirty="0" err="1">
                <a:solidFill>
                  <a:schemeClr val="tx1"/>
                </a:solidFill>
                <a:latin typeface="Arial" panose="020B0604020202020204" pitchFamily="34" charset="0"/>
                <a:cs typeface="Arial" panose="020B0604020202020204" pitchFamily="34" charset="0"/>
              </a:rPr>
              <a:t>Kisima</a:t>
            </a:r>
            <a:r>
              <a:rPr lang="en-ZA" sz="1300" dirty="0">
                <a:solidFill>
                  <a:schemeClr val="tx1"/>
                </a:solidFill>
                <a:latin typeface="Arial" panose="020B0604020202020204" pitchFamily="34" charset="0"/>
                <a:cs typeface="Arial" panose="020B0604020202020204" pitchFamily="34" charset="0"/>
              </a:rPr>
              <a:t>” which means “the well/fountain”. The solution is split into 12 fountains each representing a key focus area that will be supported by complimentary features all linked to the main fountain (</a:t>
            </a:r>
            <a:r>
              <a:rPr lang="en-ZA" sz="1300" dirty="0" err="1">
                <a:solidFill>
                  <a:schemeClr val="tx1"/>
                </a:solidFill>
                <a:latin typeface="Arial" panose="020B0604020202020204" pitchFamily="34" charset="0"/>
                <a:cs typeface="Arial" panose="020B0604020202020204" pitchFamily="34" charset="0"/>
              </a:rPr>
              <a:t>KisimaRadio</a:t>
            </a:r>
            <a:r>
              <a:rPr lang="en-ZA" sz="1300" dirty="0">
                <a:solidFill>
                  <a:schemeClr val="tx1"/>
                </a:solidFill>
                <a:latin typeface="Arial" panose="020B0604020202020204" pitchFamily="34" charset="0"/>
                <a:cs typeface="Arial" panose="020B0604020202020204" pitchFamily="34" charset="0"/>
              </a:rPr>
              <a:t>). The objective of each fountain is to drive focus and accountability as each fountain embarks on a journey that will transform communities towards God’s original intent for mankind in that specific fountain. </a:t>
            </a:r>
          </a:p>
          <a:p>
            <a:pPr algn="just"/>
            <a:r>
              <a:rPr lang="en-ZA" sz="1300" dirty="0">
                <a:solidFill>
                  <a:schemeClr val="tx1"/>
                </a:solidFill>
                <a:latin typeface="Arial" panose="020B0604020202020204" pitchFamily="34" charset="0"/>
                <a:cs typeface="Arial" panose="020B0604020202020204" pitchFamily="34" charset="0"/>
              </a:rPr>
              <a:t>The below represents the main stakeholder groups that will be addressed by the respective fountains</a:t>
            </a:r>
            <a:r>
              <a:rPr lang="en-ZA" sz="1400" dirty="0">
                <a:solidFill>
                  <a:schemeClr val="tx1"/>
                </a:solidFill>
                <a:latin typeface="Arial" panose="020B0604020202020204" pitchFamily="34" charset="0"/>
                <a:cs typeface="Arial" panose="020B0604020202020204" pitchFamily="34" charset="0"/>
              </a:rPr>
              <a:t>:</a:t>
            </a:r>
          </a:p>
          <a:p>
            <a:pPr marL="0" indent="0" algn="just">
              <a:buNone/>
            </a:pPr>
            <a:endParaRPr lang="en-ZA" sz="1400" dirty="0">
              <a:latin typeface="Arial" panose="020B0604020202020204" pitchFamily="34" charset="0"/>
              <a:cs typeface="Arial" panose="020B0604020202020204" pitchFamily="34" charset="0"/>
            </a:endParaRPr>
          </a:p>
          <a:p>
            <a:pPr marL="0" indent="0">
              <a:buNone/>
            </a:pPr>
            <a:endParaRPr lang="en-US" dirty="0"/>
          </a:p>
        </p:txBody>
      </p:sp>
      <p:pic>
        <p:nvPicPr>
          <p:cNvPr id="7" name="Picture 6" descr="A picture containing drawing&#10;&#10;Description automatically generated">
            <a:hlinkClick r:id="rId2"/>
            <a:extLst>
              <a:ext uri="{FF2B5EF4-FFF2-40B4-BE49-F238E27FC236}">
                <a16:creationId xmlns:a16="http://schemas.microsoft.com/office/drawing/2014/main" xmlns="" id="{B1DC3440-1308-410D-AC84-29EDF1B08D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3060" y="0"/>
            <a:ext cx="2200940" cy="1233889"/>
          </a:xfrm>
          <a:prstGeom prst="rect">
            <a:avLst/>
          </a:prstGeom>
        </p:spPr>
      </p:pic>
      <p:graphicFrame>
        <p:nvGraphicFramePr>
          <p:cNvPr id="2" name="Diagram 1">
            <a:extLst>
              <a:ext uri="{FF2B5EF4-FFF2-40B4-BE49-F238E27FC236}">
                <a16:creationId xmlns:a16="http://schemas.microsoft.com/office/drawing/2014/main" xmlns="" id="{0F45C007-3554-494A-BE86-710F02445A48}"/>
              </a:ext>
            </a:extLst>
          </p:cNvPr>
          <p:cNvGraphicFramePr/>
          <p:nvPr>
            <p:extLst>
              <p:ext uri="{D42A27DB-BD31-4B8C-83A1-F6EECF244321}">
                <p14:modId xmlns:p14="http://schemas.microsoft.com/office/powerpoint/2010/main" val="908854027"/>
              </p:ext>
            </p:extLst>
          </p:nvPr>
        </p:nvGraphicFramePr>
        <p:xfrm>
          <a:off x="2579218" y="2571750"/>
          <a:ext cx="4555230" cy="21104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88817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477"/>
            <a:ext cx="2737886" cy="725349"/>
          </a:xfrm>
        </p:spPr>
        <p:txBody>
          <a:bodyPr>
            <a:normAutofit/>
          </a:bodyPr>
          <a:lstStyle/>
          <a:p>
            <a:r>
              <a:rPr lang="en-US" sz="2400" b="1">
                <a:solidFill>
                  <a:schemeClr val="tx1"/>
                </a:solidFill>
                <a:latin typeface="Arial" panose="020B0604020202020204" pitchFamily="34" charset="0"/>
                <a:cs typeface="Arial" panose="020B0604020202020204" pitchFamily="34" charset="0"/>
              </a:rPr>
              <a:t>Solution</a:t>
            </a:r>
            <a:endParaRPr lang="en-US" sz="2400" b="1" dirty="0">
              <a:solidFill>
                <a:schemeClr val="tx1"/>
              </a:solidFill>
              <a:latin typeface="Arial" panose="020B0604020202020204" pitchFamily="34" charset="0"/>
              <a:cs typeface="Arial" panose="020B0604020202020204" pitchFamily="34" charset="0"/>
            </a:endParaRPr>
          </a:p>
        </p:txBody>
      </p:sp>
      <p:pic>
        <p:nvPicPr>
          <p:cNvPr id="7" name="Picture 6" descr="A picture containing drawing&#10;&#10;Description automatically generated">
            <a:hlinkClick r:id="rId2"/>
            <a:extLst>
              <a:ext uri="{FF2B5EF4-FFF2-40B4-BE49-F238E27FC236}">
                <a16:creationId xmlns:a16="http://schemas.microsoft.com/office/drawing/2014/main" xmlns="" id="{B1DC3440-1308-410D-AC84-29EDF1B08D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3060" y="0"/>
            <a:ext cx="2200940" cy="1266939"/>
          </a:xfrm>
          <a:prstGeom prst="rect">
            <a:avLst/>
          </a:prstGeom>
        </p:spPr>
      </p:pic>
      <p:graphicFrame>
        <p:nvGraphicFramePr>
          <p:cNvPr id="3" name="Diagram 2">
            <a:extLst>
              <a:ext uri="{FF2B5EF4-FFF2-40B4-BE49-F238E27FC236}">
                <a16:creationId xmlns:a16="http://schemas.microsoft.com/office/drawing/2014/main" xmlns="" id="{BFA1997D-5FE6-45EA-A178-2BA12DFC30CE}"/>
              </a:ext>
            </a:extLst>
          </p:cNvPr>
          <p:cNvGraphicFramePr/>
          <p:nvPr>
            <p:extLst>
              <p:ext uri="{D42A27DB-BD31-4B8C-83A1-F6EECF244321}">
                <p14:modId xmlns:p14="http://schemas.microsoft.com/office/powerpoint/2010/main" val="2021308201"/>
              </p:ext>
            </p:extLst>
          </p:nvPr>
        </p:nvGraphicFramePr>
        <p:xfrm>
          <a:off x="1249326" y="1478403"/>
          <a:ext cx="6438014" cy="32959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85528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2770845" cy="829340"/>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Product</a:t>
            </a:r>
          </a:p>
        </p:txBody>
      </p:sp>
      <p:pic>
        <p:nvPicPr>
          <p:cNvPr id="7" name="Picture 6" descr="A picture containing drawing&#10;&#10;Description automatically generated">
            <a:extLst>
              <a:ext uri="{FF2B5EF4-FFF2-40B4-BE49-F238E27FC236}">
                <a16:creationId xmlns:a16="http://schemas.microsoft.com/office/drawing/2014/main" xmlns="" id="{B1DC3440-1308-410D-AC84-29EDF1B08D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427" y="1861640"/>
            <a:ext cx="2351332" cy="1754455"/>
          </a:xfrm>
          <a:prstGeom prst="rect">
            <a:avLst/>
          </a:prstGeom>
        </p:spPr>
      </p:pic>
      <p:graphicFrame>
        <p:nvGraphicFramePr>
          <p:cNvPr id="6" name="Diagram 5">
            <a:extLst>
              <a:ext uri="{FF2B5EF4-FFF2-40B4-BE49-F238E27FC236}">
                <a16:creationId xmlns:a16="http://schemas.microsoft.com/office/drawing/2014/main" xmlns="" id="{A1D59BB2-2C0F-4510-96AA-46AABE4BBA0C}"/>
              </a:ext>
            </a:extLst>
          </p:cNvPr>
          <p:cNvGraphicFramePr/>
          <p:nvPr>
            <p:extLst>
              <p:ext uri="{D42A27DB-BD31-4B8C-83A1-F6EECF244321}">
                <p14:modId xmlns:p14="http://schemas.microsoft.com/office/powerpoint/2010/main" val="2370505960"/>
              </p:ext>
            </p:extLst>
          </p:nvPr>
        </p:nvGraphicFramePr>
        <p:xfrm>
          <a:off x="822960" y="1371599"/>
          <a:ext cx="5192467" cy="3317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descr="A picture containing drawing&#10;&#10;Description automatically generated">
            <a:hlinkClick r:id="rId8"/>
            <a:extLst>
              <a:ext uri="{FF2B5EF4-FFF2-40B4-BE49-F238E27FC236}">
                <a16:creationId xmlns:a16="http://schemas.microsoft.com/office/drawing/2014/main" xmlns="" id="{6019F346-A1AC-428F-A6C2-3725936856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3060" y="0"/>
            <a:ext cx="2200940" cy="1277957"/>
          </a:xfrm>
          <a:prstGeom prst="rect">
            <a:avLst/>
          </a:prstGeom>
        </p:spPr>
      </p:pic>
    </p:spTree>
    <p:extLst>
      <p:ext uri="{BB962C8B-B14F-4D97-AF65-F5344CB8AC3E}">
        <p14:creationId xmlns:p14="http://schemas.microsoft.com/office/powerpoint/2010/main" val="468431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0912" cy="808074"/>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Why now?</a:t>
            </a:r>
          </a:p>
        </p:txBody>
      </p:sp>
      <p:graphicFrame>
        <p:nvGraphicFramePr>
          <p:cNvPr id="6" name="Diagram 5">
            <a:extLst>
              <a:ext uri="{FF2B5EF4-FFF2-40B4-BE49-F238E27FC236}">
                <a16:creationId xmlns:a16="http://schemas.microsoft.com/office/drawing/2014/main" xmlns="" id="{CADC322D-4C1F-48ED-9680-CBC5B7D8832A}"/>
              </a:ext>
            </a:extLst>
          </p:cNvPr>
          <p:cNvGraphicFramePr/>
          <p:nvPr>
            <p:extLst>
              <p:ext uri="{D42A27DB-BD31-4B8C-83A1-F6EECF244321}">
                <p14:modId xmlns:p14="http://schemas.microsoft.com/office/powerpoint/2010/main" val="4060755649"/>
              </p:ext>
            </p:extLst>
          </p:nvPr>
        </p:nvGraphicFramePr>
        <p:xfrm>
          <a:off x="1910080" y="1446028"/>
          <a:ext cx="5702832" cy="3089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descr="A picture containing drawing&#10;&#10;Description automatically generated">
            <a:hlinkClick r:id="rId7"/>
            <a:extLst>
              <a:ext uri="{FF2B5EF4-FFF2-40B4-BE49-F238E27FC236}">
                <a16:creationId xmlns:a16="http://schemas.microsoft.com/office/drawing/2014/main" xmlns="" id="{42583B1B-904F-4B23-B9D0-965AF05504E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43060" y="0"/>
            <a:ext cx="2200940" cy="1299990"/>
          </a:xfrm>
          <a:prstGeom prst="rect">
            <a:avLst/>
          </a:prstGeom>
        </p:spPr>
      </p:pic>
    </p:spTree>
    <p:extLst>
      <p:ext uri="{BB962C8B-B14F-4D97-AF65-F5344CB8AC3E}">
        <p14:creationId xmlns:p14="http://schemas.microsoft.com/office/powerpoint/2010/main" val="1829529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32">
            <a:extLst>
              <a:ext uri="{FF2B5EF4-FFF2-40B4-BE49-F238E27FC236}">
                <a16:creationId xmlns:a16="http://schemas.microsoft.com/office/drawing/2014/main" xmlns="" id="{52ABB703-2B0E-4C3B-B4A2-F3973548E5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4750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53511" y="245040"/>
            <a:ext cx="3845379" cy="637464"/>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     Market Potential</a:t>
            </a:r>
          </a:p>
        </p:txBody>
      </p:sp>
      <p:cxnSp>
        <p:nvCxnSpPr>
          <p:cNvPr id="42" name="Straight Connector 34">
            <a:extLst>
              <a:ext uri="{FF2B5EF4-FFF2-40B4-BE49-F238E27FC236}">
                <a16:creationId xmlns:a16="http://schemas.microsoft.com/office/drawing/2014/main" xmlns="" id="{9C21570E-E159-49A6-9891-FA397B7A92D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808763" y="1564641"/>
            <a:ext cx="356160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36">
            <a:extLst>
              <a:ext uri="{FF2B5EF4-FFF2-40B4-BE49-F238E27FC236}">
                <a16:creationId xmlns:a16="http://schemas.microsoft.com/office/drawing/2014/main" xmlns="" id="{E95DA498-D9A2-4DA9-B9DA-B3776E08CF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 y="4750737"/>
            <a:ext cx="9143989" cy="49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38">
            <a:extLst>
              <a:ext uri="{FF2B5EF4-FFF2-40B4-BE49-F238E27FC236}">
                <a16:creationId xmlns:a16="http://schemas.microsoft.com/office/drawing/2014/main" xmlns="" id="{82A73093-4B9D-420D-B17E-52293703A1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3" name="Diagram 2">
            <a:extLst>
              <a:ext uri="{FF2B5EF4-FFF2-40B4-BE49-F238E27FC236}">
                <a16:creationId xmlns:a16="http://schemas.microsoft.com/office/drawing/2014/main" xmlns="" id="{429CC914-F301-4F4E-AC55-989DE32D13D4}"/>
              </a:ext>
            </a:extLst>
          </p:cNvPr>
          <p:cNvGraphicFramePr/>
          <p:nvPr>
            <p:extLst>
              <p:ext uri="{D42A27DB-BD31-4B8C-83A1-F6EECF244321}">
                <p14:modId xmlns:p14="http://schemas.microsoft.com/office/powerpoint/2010/main" val="3713950511"/>
              </p:ext>
            </p:extLst>
          </p:nvPr>
        </p:nvGraphicFramePr>
        <p:xfrm>
          <a:off x="4808763" y="1649185"/>
          <a:ext cx="3845379" cy="2752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 name="Picture 29" descr="A picture containing drawing&#10;&#10;Description automatically generated">
            <a:hlinkClick r:id="rId7"/>
            <a:extLst>
              <a:ext uri="{FF2B5EF4-FFF2-40B4-BE49-F238E27FC236}">
                <a16:creationId xmlns:a16="http://schemas.microsoft.com/office/drawing/2014/main" xmlns="" id="{A290FD46-2F29-4737-B401-974234B0C8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43060" y="0"/>
            <a:ext cx="2200940" cy="1299990"/>
          </a:xfrm>
          <a:prstGeom prst="rect">
            <a:avLst/>
          </a:prstGeom>
        </p:spPr>
      </p:pic>
      <p:sp>
        <p:nvSpPr>
          <p:cNvPr id="31" name="Content Placeholder 20">
            <a:extLst>
              <a:ext uri="{FF2B5EF4-FFF2-40B4-BE49-F238E27FC236}">
                <a16:creationId xmlns:a16="http://schemas.microsoft.com/office/drawing/2014/main" xmlns="" id="{474A2931-8B1F-42E3-97BB-9D634FEA3082}"/>
              </a:ext>
            </a:extLst>
          </p:cNvPr>
          <p:cNvSpPr txBox="1">
            <a:spLocks/>
          </p:cNvSpPr>
          <p:nvPr/>
        </p:nvSpPr>
        <p:spPr>
          <a:xfrm>
            <a:off x="223734" y="1520460"/>
            <a:ext cx="3952467" cy="2966480"/>
          </a:xfrm>
          <a:prstGeom prst="rect">
            <a:avLst/>
          </a:prstGeom>
        </p:spPr>
        <p:txBody>
          <a:bodyPr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ZA" sz="1000" b="1" dirty="0">
                <a:latin typeface="Arial" panose="020B0604020202020204" pitchFamily="34" charset="0"/>
                <a:cs typeface="Arial" panose="020B0604020202020204" pitchFamily="34" charset="0"/>
              </a:rPr>
              <a:t>Social Media</a:t>
            </a:r>
          </a:p>
          <a:p>
            <a:pPr marL="0" indent="0" algn="just">
              <a:buNone/>
            </a:pPr>
            <a:endParaRPr lang="en-ZA" sz="1000" b="1" dirty="0">
              <a:latin typeface="Arial" panose="020B0604020202020204" pitchFamily="34" charset="0"/>
              <a:cs typeface="Arial" panose="020B0604020202020204" pitchFamily="34" charset="0"/>
            </a:endParaRPr>
          </a:p>
          <a:p>
            <a:pPr marL="0" indent="0" algn="just">
              <a:buNone/>
            </a:pPr>
            <a:r>
              <a:rPr lang="en-ZA" sz="1000" dirty="0">
                <a:latin typeface="Arial" panose="020B0604020202020204" pitchFamily="34" charset="0"/>
                <a:cs typeface="Arial" panose="020B0604020202020204" pitchFamily="34" charset="0"/>
              </a:rPr>
              <a:t>27 million represents the total addressable market across Facebook, Instagram and Twitter in South Africa. </a:t>
            </a:r>
          </a:p>
          <a:p>
            <a:pPr algn="just"/>
            <a:r>
              <a:rPr lang="en-ZA" sz="1000" dirty="0">
                <a:latin typeface="Arial" panose="020B0604020202020204" pitchFamily="34" charset="0"/>
                <a:cs typeface="Arial" panose="020B0604020202020204" pitchFamily="34" charset="0"/>
              </a:rPr>
              <a:t>Facebook = 16.2M</a:t>
            </a:r>
          </a:p>
          <a:p>
            <a:pPr algn="just"/>
            <a:r>
              <a:rPr lang="en-ZA" sz="1000" dirty="0">
                <a:latin typeface="Arial" panose="020B0604020202020204" pitchFamily="34" charset="0"/>
                <a:cs typeface="Arial" panose="020B0604020202020204" pitchFamily="34" charset="0"/>
              </a:rPr>
              <a:t>Instagram = 3.63M</a:t>
            </a:r>
          </a:p>
          <a:p>
            <a:pPr algn="just"/>
            <a:r>
              <a:rPr lang="en-ZA" sz="1000" dirty="0">
                <a:latin typeface="Arial" panose="020B0604020202020204" pitchFamily="34" charset="0"/>
                <a:cs typeface="Arial" panose="020B0604020202020204" pitchFamily="34" charset="0"/>
              </a:rPr>
              <a:t>Twitter = 8.3M </a:t>
            </a:r>
          </a:p>
          <a:p>
            <a:pPr algn="just"/>
            <a:endParaRPr lang="en-ZA" sz="1000" dirty="0">
              <a:latin typeface="Arial" panose="020B0604020202020204" pitchFamily="34" charset="0"/>
              <a:cs typeface="Arial" panose="020B0604020202020204" pitchFamily="34" charset="0"/>
            </a:endParaRPr>
          </a:p>
          <a:p>
            <a:pPr marL="0" indent="0" algn="just">
              <a:buNone/>
            </a:pPr>
            <a:r>
              <a:rPr lang="en-ZA" sz="1000" b="1" dirty="0">
                <a:latin typeface="Arial" panose="020B0604020202020204" pitchFamily="34" charset="0"/>
                <a:cs typeface="Arial" panose="020B0604020202020204" pitchFamily="34" charset="0"/>
              </a:rPr>
              <a:t>Radio</a:t>
            </a:r>
          </a:p>
          <a:p>
            <a:pPr marL="0" indent="0" algn="just">
              <a:buNone/>
            </a:pPr>
            <a:endParaRPr lang="en-ZA" sz="1000" dirty="0">
              <a:latin typeface="Arial" panose="020B0604020202020204" pitchFamily="34" charset="0"/>
              <a:cs typeface="Arial" panose="020B0604020202020204" pitchFamily="34" charset="0"/>
            </a:endParaRPr>
          </a:p>
          <a:p>
            <a:pPr marL="0" indent="0" algn="just">
              <a:buNone/>
            </a:pPr>
            <a:r>
              <a:rPr lang="en-ZA" sz="1000" dirty="0">
                <a:latin typeface="Arial" panose="020B0604020202020204" pitchFamily="34" charset="0"/>
                <a:cs typeface="Arial" panose="020B0604020202020204" pitchFamily="34" charset="0"/>
              </a:rPr>
              <a:t>71k represents the proposed radio coverage in the Khayelitsha area only.</a:t>
            </a:r>
          </a:p>
          <a:p>
            <a:pPr marL="0" indent="0" algn="just">
              <a:buNone/>
            </a:pPr>
            <a:endParaRPr lang="en-ZA" sz="1000" dirty="0">
              <a:latin typeface="Arial" panose="020B0604020202020204" pitchFamily="34" charset="0"/>
              <a:cs typeface="Arial" panose="020B0604020202020204" pitchFamily="34" charset="0"/>
            </a:endParaRPr>
          </a:p>
          <a:p>
            <a:pPr marL="0" indent="0" algn="just">
              <a:buNone/>
            </a:pPr>
            <a:r>
              <a:rPr lang="en-ZA" sz="1000" b="1" dirty="0">
                <a:latin typeface="Arial" panose="020B0604020202020204" pitchFamily="34" charset="0"/>
                <a:cs typeface="Arial" panose="020B0604020202020204" pitchFamily="34" charset="0"/>
              </a:rPr>
              <a:t>Online</a:t>
            </a:r>
          </a:p>
          <a:p>
            <a:pPr marL="0" indent="0" algn="just">
              <a:buNone/>
            </a:pPr>
            <a:endParaRPr lang="en-ZA" sz="1000" dirty="0">
              <a:latin typeface="Arial" panose="020B0604020202020204" pitchFamily="34" charset="0"/>
              <a:cs typeface="Arial" panose="020B0604020202020204" pitchFamily="34" charset="0"/>
            </a:endParaRPr>
          </a:p>
          <a:p>
            <a:pPr marL="0" indent="0" algn="just">
              <a:buNone/>
            </a:pPr>
            <a:endParaRPr lang="en-ZA" sz="1000" dirty="0">
              <a:latin typeface="Arial" panose="020B0604020202020204" pitchFamily="34" charset="0"/>
              <a:cs typeface="Arial" panose="020B0604020202020204" pitchFamily="34" charset="0"/>
            </a:endParaRPr>
          </a:p>
          <a:p>
            <a:pPr marL="0" indent="0" algn="just">
              <a:buNone/>
            </a:pPr>
            <a:endParaRPr lang="en-Z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244631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1739</Words>
  <Application>Microsoft Office PowerPoint</Application>
  <PresentationFormat>On-screen Show (16:9)</PresentationFormat>
  <Paragraphs>195</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Retrospect</vt:lpstr>
      <vt:lpstr>KisimaRadio “Heart to Heart Communication”  Company Profile</vt:lpstr>
      <vt:lpstr>Content</vt:lpstr>
      <vt:lpstr>Purpose</vt:lpstr>
      <vt:lpstr>Problem</vt:lpstr>
      <vt:lpstr>Solution</vt:lpstr>
      <vt:lpstr>Solution</vt:lpstr>
      <vt:lpstr>Product</vt:lpstr>
      <vt:lpstr>Why now?</vt:lpstr>
      <vt:lpstr>     Market Potential</vt:lpstr>
      <vt:lpstr>Meet the Team</vt:lpstr>
      <vt:lpstr>Meet the Team</vt:lpstr>
      <vt:lpstr>PowerPoint Presentation</vt:lpstr>
      <vt:lpstr>Financials</vt:lpstr>
      <vt:lpstr>Highlights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2020-03-19T13:44:30Z</dcterms:created>
  <dcterms:modified xsi:type="dcterms:W3CDTF">2020-10-27T21:01:45Z</dcterms:modified>
</cp:coreProperties>
</file>