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3777A8-9D62-B448-8017-62A5C4C1787F}" v="4" dt="2024-09-19T09:17:49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8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F496BD-59BD-3142-A646-55EFBD8C2429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6DE031E-1655-7A41-95D9-F20B60D9C1C9}">
      <dgm:prSet phldrT="[Text]"/>
      <dgm:spPr/>
      <dgm:t>
        <a:bodyPr/>
        <a:lstStyle/>
        <a:p>
          <a:r>
            <a:rPr lang="en-GB" dirty="0"/>
            <a:t>Evolution of HDG/BBBE ownership in Cell C</a:t>
          </a:r>
        </a:p>
      </dgm:t>
    </dgm:pt>
    <dgm:pt modelId="{8E58D74E-AFA2-B341-B540-4E1A60CECBC3}" type="parTrans" cxnId="{2F577DE8-4F88-2249-A286-23C7CD620DD3}">
      <dgm:prSet/>
      <dgm:spPr/>
      <dgm:t>
        <a:bodyPr/>
        <a:lstStyle/>
        <a:p>
          <a:endParaRPr lang="en-GB"/>
        </a:p>
      </dgm:t>
    </dgm:pt>
    <dgm:pt modelId="{27255196-0F36-8848-AD1A-24514F70BA33}" type="sibTrans" cxnId="{2F577DE8-4F88-2249-A286-23C7CD620DD3}">
      <dgm:prSet/>
      <dgm:spPr/>
      <dgm:t>
        <a:bodyPr/>
        <a:lstStyle/>
        <a:p>
          <a:endParaRPr lang="en-GB"/>
        </a:p>
      </dgm:t>
    </dgm:pt>
    <dgm:pt modelId="{D6F7803E-60FC-3E47-A0CD-E413E0D7D031}">
      <dgm:prSet phldrT="[Text]"/>
      <dgm:spPr/>
      <dgm:t>
        <a:bodyPr/>
        <a:lstStyle/>
        <a:p>
          <a:r>
            <a:rPr lang="en-GB" dirty="0"/>
            <a:t>The filing by Cell C is in complete</a:t>
          </a:r>
        </a:p>
      </dgm:t>
    </dgm:pt>
    <dgm:pt modelId="{9AED74E2-8344-B841-9028-EF46D314944F}" type="parTrans" cxnId="{9023EBC8-A76A-F146-89F5-6ED80F29A133}">
      <dgm:prSet/>
      <dgm:spPr/>
      <dgm:t>
        <a:bodyPr/>
        <a:lstStyle/>
        <a:p>
          <a:endParaRPr lang="en-GB"/>
        </a:p>
      </dgm:t>
    </dgm:pt>
    <dgm:pt modelId="{CFB57E16-36A7-644B-8E81-10EF536F7D22}" type="sibTrans" cxnId="{9023EBC8-A76A-F146-89F5-6ED80F29A133}">
      <dgm:prSet/>
      <dgm:spPr/>
      <dgm:t>
        <a:bodyPr/>
        <a:lstStyle/>
        <a:p>
          <a:endParaRPr lang="en-GB"/>
        </a:p>
      </dgm:t>
    </dgm:pt>
    <dgm:pt modelId="{6CCD3262-0532-7C47-874D-400F56343413}">
      <dgm:prSet phldrT="[Text]"/>
      <dgm:spPr/>
      <dgm:t>
        <a:bodyPr/>
        <a:lstStyle/>
        <a:p>
          <a:r>
            <a:rPr lang="en-GB" dirty="0"/>
            <a:t>Cell C does not meet the minimum 30% threshold</a:t>
          </a:r>
        </a:p>
      </dgm:t>
    </dgm:pt>
    <dgm:pt modelId="{6F129DD4-0A3E-AF42-A0EE-C5A754D986A9}" type="parTrans" cxnId="{0F956EB6-D38E-A74E-B567-4D90E9C1E90B}">
      <dgm:prSet/>
      <dgm:spPr/>
      <dgm:t>
        <a:bodyPr/>
        <a:lstStyle/>
        <a:p>
          <a:endParaRPr lang="en-GB"/>
        </a:p>
      </dgm:t>
    </dgm:pt>
    <dgm:pt modelId="{B4FC6D29-57C2-004B-B5F0-A9E25318547A}" type="sibTrans" cxnId="{0F956EB6-D38E-A74E-B567-4D90E9C1E90B}">
      <dgm:prSet/>
      <dgm:spPr/>
      <dgm:t>
        <a:bodyPr/>
        <a:lstStyle/>
        <a:p>
          <a:endParaRPr lang="en-GB"/>
        </a:p>
      </dgm:t>
    </dgm:pt>
    <dgm:pt modelId="{957D6F21-F695-CA4C-82C9-B74C8BFCE8A7}">
      <dgm:prSet phldrT="[Text]"/>
      <dgm:spPr/>
      <dgm:t>
        <a:bodyPr/>
        <a:lstStyle/>
        <a:p>
          <a:r>
            <a:rPr lang="en-GB" dirty="0"/>
            <a:t>Recommendations</a:t>
          </a:r>
        </a:p>
      </dgm:t>
    </dgm:pt>
    <dgm:pt modelId="{2FC8EB12-268A-6846-AF2F-7ACAE6807B6E}" type="parTrans" cxnId="{19D500E7-BAED-8842-B4E0-536AA1844FFC}">
      <dgm:prSet/>
      <dgm:spPr/>
    </dgm:pt>
    <dgm:pt modelId="{3EAA8271-9B84-AA49-8851-39C923E6C610}" type="sibTrans" cxnId="{19D500E7-BAED-8842-B4E0-536AA1844FFC}">
      <dgm:prSet/>
      <dgm:spPr/>
    </dgm:pt>
    <dgm:pt modelId="{C2FF47C1-0310-A94D-B91C-B54D7BDFBD9B}" type="pres">
      <dgm:prSet presAssocID="{4AF496BD-59BD-3142-A646-55EFBD8C2429}" presName="linear" presStyleCnt="0">
        <dgm:presLayoutVars>
          <dgm:dir/>
          <dgm:animLvl val="lvl"/>
          <dgm:resizeHandles val="exact"/>
        </dgm:presLayoutVars>
      </dgm:prSet>
      <dgm:spPr/>
    </dgm:pt>
    <dgm:pt modelId="{840A8B38-3FF9-BC44-A846-C268EB4AD996}" type="pres">
      <dgm:prSet presAssocID="{66DE031E-1655-7A41-95D9-F20B60D9C1C9}" presName="parentLin" presStyleCnt="0"/>
      <dgm:spPr/>
    </dgm:pt>
    <dgm:pt modelId="{FAE40B92-9BB2-4941-8A0E-D725C444A9A1}" type="pres">
      <dgm:prSet presAssocID="{66DE031E-1655-7A41-95D9-F20B60D9C1C9}" presName="parentLeftMargin" presStyleLbl="node1" presStyleIdx="0" presStyleCnt="4"/>
      <dgm:spPr/>
    </dgm:pt>
    <dgm:pt modelId="{63DE616F-4ED4-8F4F-8BB2-13988A305BBD}" type="pres">
      <dgm:prSet presAssocID="{66DE031E-1655-7A41-95D9-F20B60D9C1C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BFF57AE-768A-7842-B3BB-AF76AD7A27EA}" type="pres">
      <dgm:prSet presAssocID="{66DE031E-1655-7A41-95D9-F20B60D9C1C9}" presName="negativeSpace" presStyleCnt="0"/>
      <dgm:spPr/>
    </dgm:pt>
    <dgm:pt modelId="{A1BA72A4-DE41-6B44-A951-93BFC77116DF}" type="pres">
      <dgm:prSet presAssocID="{66DE031E-1655-7A41-95D9-F20B60D9C1C9}" presName="childText" presStyleLbl="conFgAcc1" presStyleIdx="0" presStyleCnt="4">
        <dgm:presLayoutVars>
          <dgm:bulletEnabled val="1"/>
        </dgm:presLayoutVars>
      </dgm:prSet>
      <dgm:spPr/>
    </dgm:pt>
    <dgm:pt modelId="{FBCFB447-89A1-3645-9CD7-3AD38F488835}" type="pres">
      <dgm:prSet presAssocID="{27255196-0F36-8848-AD1A-24514F70BA33}" presName="spaceBetweenRectangles" presStyleCnt="0"/>
      <dgm:spPr/>
    </dgm:pt>
    <dgm:pt modelId="{8F69DCEE-5FAE-F746-A980-3F9DEEC87452}" type="pres">
      <dgm:prSet presAssocID="{D6F7803E-60FC-3E47-A0CD-E413E0D7D031}" presName="parentLin" presStyleCnt="0"/>
      <dgm:spPr/>
    </dgm:pt>
    <dgm:pt modelId="{C700ADDF-3A3B-5C4C-B0E3-FA90FFB532D5}" type="pres">
      <dgm:prSet presAssocID="{D6F7803E-60FC-3E47-A0CD-E413E0D7D031}" presName="parentLeftMargin" presStyleLbl="node1" presStyleIdx="0" presStyleCnt="4"/>
      <dgm:spPr/>
    </dgm:pt>
    <dgm:pt modelId="{455756B2-7DEA-C043-96A2-DA59CE281C0B}" type="pres">
      <dgm:prSet presAssocID="{D6F7803E-60FC-3E47-A0CD-E413E0D7D03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889291C-1625-D148-A913-5524E27837E3}" type="pres">
      <dgm:prSet presAssocID="{D6F7803E-60FC-3E47-A0CD-E413E0D7D031}" presName="negativeSpace" presStyleCnt="0"/>
      <dgm:spPr/>
    </dgm:pt>
    <dgm:pt modelId="{CF6FB6CA-6A57-D34D-BE43-1C0D00C60755}" type="pres">
      <dgm:prSet presAssocID="{D6F7803E-60FC-3E47-A0CD-E413E0D7D031}" presName="childText" presStyleLbl="conFgAcc1" presStyleIdx="1" presStyleCnt="4">
        <dgm:presLayoutVars>
          <dgm:bulletEnabled val="1"/>
        </dgm:presLayoutVars>
      </dgm:prSet>
      <dgm:spPr/>
    </dgm:pt>
    <dgm:pt modelId="{5198DF51-E3BC-FB43-9488-AEC0D5DE7191}" type="pres">
      <dgm:prSet presAssocID="{CFB57E16-36A7-644B-8E81-10EF536F7D22}" presName="spaceBetweenRectangles" presStyleCnt="0"/>
      <dgm:spPr/>
    </dgm:pt>
    <dgm:pt modelId="{B1A36EE2-3A0D-0A45-8ADA-62F35D632B88}" type="pres">
      <dgm:prSet presAssocID="{6CCD3262-0532-7C47-874D-400F56343413}" presName="parentLin" presStyleCnt="0"/>
      <dgm:spPr/>
    </dgm:pt>
    <dgm:pt modelId="{1D7CDC10-A1F8-2943-827C-A917AAA9038C}" type="pres">
      <dgm:prSet presAssocID="{6CCD3262-0532-7C47-874D-400F56343413}" presName="parentLeftMargin" presStyleLbl="node1" presStyleIdx="1" presStyleCnt="4"/>
      <dgm:spPr/>
    </dgm:pt>
    <dgm:pt modelId="{31BBC3A3-8EE0-7140-BF3A-F2E0F3300EAC}" type="pres">
      <dgm:prSet presAssocID="{6CCD3262-0532-7C47-874D-400F5634341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2B2563C-79EF-134A-B32D-8379D3B408D0}" type="pres">
      <dgm:prSet presAssocID="{6CCD3262-0532-7C47-874D-400F56343413}" presName="negativeSpace" presStyleCnt="0"/>
      <dgm:spPr/>
    </dgm:pt>
    <dgm:pt modelId="{6710AB05-E414-8940-9670-B974FDD99527}" type="pres">
      <dgm:prSet presAssocID="{6CCD3262-0532-7C47-874D-400F56343413}" presName="childText" presStyleLbl="conFgAcc1" presStyleIdx="2" presStyleCnt="4">
        <dgm:presLayoutVars>
          <dgm:bulletEnabled val="1"/>
        </dgm:presLayoutVars>
      </dgm:prSet>
      <dgm:spPr/>
    </dgm:pt>
    <dgm:pt modelId="{01130A64-0249-E048-8F31-9BCA25185E63}" type="pres">
      <dgm:prSet presAssocID="{B4FC6D29-57C2-004B-B5F0-A9E25318547A}" presName="spaceBetweenRectangles" presStyleCnt="0"/>
      <dgm:spPr/>
    </dgm:pt>
    <dgm:pt modelId="{CEF7F5F1-3457-8B47-A73B-A8A553697618}" type="pres">
      <dgm:prSet presAssocID="{957D6F21-F695-CA4C-82C9-B74C8BFCE8A7}" presName="parentLin" presStyleCnt="0"/>
      <dgm:spPr/>
    </dgm:pt>
    <dgm:pt modelId="{832E785B-BC2A-0B4E-B1CE-3FFC5EDA0BF0}" type="pres">
      <dgm:prSet presAssocID="{957D6F21-F695-CA4C-82C9-B74C8BFCE8A7}" presName="parentLeftMargin" presStyleLbl="node1" presStyleIdx="2" presStyleCnt="4"/>
      <dgm:spPr/>
    </dgm:pt>
    <dgm:pt modelId="{F12AF4E0-2ACA-1C43-8F64-6E5E22648DC0}" type="pres">
      <dgm:prSet presAssocID="{957D6F21-F695-CA4C-82C9-B74C8BFCE8A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36A3DF9-64E7-BE4C-B396-B603959F4278}" type="pres">
      <dgm:prSet presAssocID="{957D6F21-F695-CA4C-82C9-B74C8BFCE8A7}" presName="negativeSpace" presStyleCnt="0"/>
      <dgm:spPr/>
    </dgm:pt>
    <dgm:pt modelId="{3B272F67-E70A-DC47-9D0B-209F87942575}" type="pres">
      <dgm:prSet presAssocID="{957D6F21-F695-CA4C-82C9-B74C8BFCE8A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84C6604-C64B-EA47-892A-F87F9B34FDD8}" type="presOf" srcId="{66DE031E-1655-7A41-95D9-F20B60D9C1C9}" destId="{FAE40B92-9BB2-4941-8A0E-D725C444A9A1}" srcOrd="0" destOrd="0" presId="urn:microsoft.com/office/officeart/2005/8/layout/list1"/>
    <dgm:cxn modelId="{F7CB540D-4209-B74C-A200-04C08B490908}" type="presOf" srcId="{66DE031E-1655-7A41-95D9-F20B60D9C1C9}" destId="{63DE616F-4ED4-8F4F-8BB2-13988A305BBD}" srcOrd="1" destOrd="0" presId="urn:microsoft.com/office/officeart/2005/8/layout/list1"/>
    <dgm:cxn modelId="{799F4E2F-3C9E-2640-AA2D-86B17CA52A90}" type="presOf" srcId="{D6F7803E-60FC-3E47-A0CD-E413E0D7D031}" destId="{455756B2-7DEA-C043-96A2-DA59CE281C0B}" srcOrd="1" destOrd="0" presId="urn:microsoft.com/office/officeart/2005/8/layout/list1"/>
    <dgm:cxn modelId="{0518D244-B53B-A743-9ADF-92F4C3D00803}" type="presOf" srcId="{D6F7803E-60FC-3E47-A0CD-E413E0D7D031}" destId="{C700ADDF-3A3B-5C4C-B0E3-FA90FFB532D5}" srcOrd="0" destOrd="0" presId="urn:microsoft.com/office/officeart/2005/8/layout/list1"/>
    <dgm:cxn modelId="{31903B6F-A9E3-434C-8E37-B1EF3A869B94}" type="presOf" srcId="{957D6F21-F695-CA4C-82C9-B74C8BFCE8A7}" destId="{F12AF4E0-2ACA-1C43-8F64-6E5E22648DC0}" srcOrd="1" destOrd="0" presId="urn:microsoft.com/office/officeart/2005/8/layout/list1"/>
    <dgm:cxn modelId="{A5B60B83-FDBE-074D-B3F0-F483BEB79F38}" type="presOf" srcId="{957D6F21-F695-CA4C-82C9-B74C8BFCE8A7}" destId="{832E785B-BC2A-0B4E-B1CE-3FFC5EDA0BF0}" srcOrd="0" destOrd="0" presId="urn:microsoft.com/office/officeart/2005/8/layout/list1"/>
    <dgm:cxn modelId="{0F956EB6-D38E-A74E-B567-4D90E9C1E90B}" srcId="{4AF496BD-59BD-3142-A646-55EFBD8C2429}" destId="{6CCD3262-0532-7C47-874D-400F56343413}" srcOrd="2" destOrd="0" parTransId="{6F129DD4-0A3E-AF42-A0EE-C5A754D986A9}" sibTransId="{B4FC6D29-57C2-004B-B5F0-A9E25318547A}"/>
    <dgm:cxn modelId="{9023EBC8-A76A-F146-89F5-6ED80F29A133}" srcId="{4AF496BD-59BD-3142-A646-55EFBD8C2429}" destId="{D6F7803E-60FC-3E47-A0CD-E413E0D7D031}" srcOrd="1" destOrd="0" parTransId="{9AED74E2-8344-B841-9028-EF46D314944F}" sibTransId="{CFB57E16-36A7-644B-8E81-10EF536F7D22}"/>
    <dgm:cxn modelId="{93E4D4CA-BE95-EC47-BF79-A70045829756}" type="presOf" srcId="{6CCD3262-0532-7C47-874D-400F56343413}" destId="{31BBC3A3-8EE0-7140-BF3A-F2E0F3300EAC}" srcOrd="1" destOrd="0" presId="urn:microsoft.com/office/officeart/2005/8/layout/list1"/>
    <dgm:cxn modelId="{19D500E7-BAED-8842-B4E0-536AA1844FFC}" srcId="{4AF496BD-59BD-3142-A646-55EFBD8C2429}" destId="{957D6F21-F695-CA4C-82C9-B74C8BFCE8A7}" srcOrd="3" destOrd="0" parTransId="{2FC8EB12-268A-6846-AF2F-7ACAE6807B6E}" sibTransId="{3EAA8271-9B84-AA49-8851-39C923E6C610}"/>
    <dgm:cxn modelId="{2F577DE8-4F88-2249-A286-23C7CD620DD3}" srcId="{4AF496BD-59BD-3142-A646-55EFBD8C2429}" destId="{66DE031E-1655-7A41-95D9-F20B60D9C1C9}" srcOrd="0" destOrd="0" parTransId="{8E58D74E-AFA2-B341-B540-4E1A60CECBC3}" sibTransId="{27255196-0F36-8848-AD1A-24514F70BA33}"/>
    <dgm:cxn modelId="{A43EA3EA-7AB4-794D-A398-17218E8E1675}" type="presOf" srcId="{4AF496BD-59BD-3142-A646-55EFBD8C2429}" destId="{C2FF47C1-0310-A94D-B91C-B54D7BDFBD9B}" srcOrd="0" destOrd="0" presId="urn:microsoft.com/office/officeart/2005/8/layout/list1"/>
    <dgm:cxn modelId="{C7E9E5F2-9403-1A4F-9D70-EAB54145373C}" type="presOf" srcId="{6CCD3262-0532-7C47-874D-400F56343413}" destId="{1D7CDC10-A1F8-2943-827C-A917AAA9038C}" srcOrd="0" destOrd="0" presId="urn:microsoft.com/office/officeart/2005/8/layout/list1"/>
    <dgm:cxn modelId="{01AB565C-412A-3B42-8555-A7EDDDEB6B55}" type="presParOf" srcId="{C2FF47C1-0310-A94D-B91C-B54D7BDFBD9B}" destId="{840A8B38-3FF9-BC44-A846-C268EB4AD996}" srcOrd="0" destOrd="0" presId="urn:microsoft.com/office/officeart/2005/8/layout/list1"/>
    <dgm:cxn modelId="{A77BB032-5E5C-4346-B9BC-2ADF9DCA75FE}" type="presParOf" srcId="{840A8B38-3FF9-BC44-A846-C268EB4AD996}" destId="{FAE40B92-9BB2-4941-8A0E-D725C444A9A1}" srcOrd="0" destOrd="0" presId="urn:microsoft.com/office/officeart/2005/8/layout/list1"/>
    <dgm:cxn modelId="{F818FF38-B6B9-7C46-8600-94B819E33C08}" type="presParOf" srcId="{840A8B38-3FF9-BC44-A846-C268EB4AD996}" destId="{63DE616F-4ED4-8F4F-8BB2-13988A305BBD}" srcOrd="1" destOrd="0" presId="urn:microsoft.com/office/officeart/2005/8/layout/list1"/>
    <dgm:cxn modelId="{18F28365-E56A-784B-BFF6-A002948232B2}" type="presParOf" srcId="{C2FF47C1-0310-A94D-B91C-B54D7BDFBD9B}" destId="{5BFF57AE-768A-7842-B3BB-AF76AD7A27EA}" srcOrd="1" destOrd="0" presId="urn:microsoft.com/office/officeart/2005/8/layout/list1"/>
    <dgm:cxn modelId="{F3B6947B-1DCB-7E46-A510-DF48144FC28B}" type="presParOf" srcId="{C2FF47C1-0310-A94D-B91C-B54D7BDFBD9B}" destId="{A1BA72A4-DE41-6B44-A951-93BFC77116DF}" srcOrd="2" destOrd="0" presId="urn:microsoft.com/office/officeart/2005/8/layout/list1"/>
    <dgm:cxn modelId="{ECACCA6A-C6C9-7E4E-AEEB-498E868A3CCA}" type="presParOf" srcId="{C2FF47C1-0310-A94D-B91C-B54D7BDFBD9B}" destId="{FBCFB447-89A1-3645-9CD7-3AD38F488835}" srcOrd="3" destOrd="0" presId="urn:microsoft.com/office/officeart/2005/8/layout/list1"/>
    <dgm:cxn modelId="{5631C5B1-0E0B-3445-9D38-AA945E5CC0FA}" type="presParOf" srcId="{C2FF47C1-0310-A94D-B91C-B54D7BDFBD9B}" destId="{8F69DCEE-5FAE-F746-A980-3F9DEEC87452}" srcOrd="4" destOrd="0" presId="urn:microsoft.com/office/officeart/2005/8/layout/list1"/>
    <dgm:cxn modelId="{EE8AD9AC-6737-8341-B821-C56ACA8D8DAC}" type="presParOf" srcId="{8F69DCEE-5FAE-F746-A980-3F9DEEC87452}" destId="{C700ADDF-3A3B-5C4C-B0E3-FA90FFB532D5}" srcOrd="0" destOrd="0" presId="urn:microsoft.com/office/officeart/2005/8/layout/list1"/>
    <dgm:cxn modelId="{8C085ACB-ABF4-D744-80B0-8516F798D193}" type="presParOf" srcId="{8F69DCEE-5FAE-F746-A980-3F9DEEC87452}" destId="{455756B2-7DEA-C043-96A2-DA59CE281C0B}" srcOrd="1" destOrd="0" presId="urn:microsoft.com/office/officeart/2005/8/layout/list1"/>
    <dgm:cxn modelId="{4EB37F17-199E-DE46-91A9-344B08877E5D}" type="presParOf" srcId="{C2FF47C1-0310-A94D-B91C-B54D7BDFBD9B}" destId="{5889291C-1625-D148-A913-5524E27837E3}" srcOrd="5" destOrd="0" presId="urn:microsoft.com/office/officeart/2005/8/layout/list1"/>
    <dgm:cxn modelId="{5E5D5835-3247-C745-BF50-03833E75409C}" type="presParOf" srcId="{C2FF47C1-0310-A94D-B91C-B54D7BDFBD9B}" destId="{CF6FB6CA-6A57-D34D-BE43-1C0D00C60755}" srcOrd="6" destOrd="0" presId="urn:microsoft.com/office/officeart/2005/8/layout/list1"/>
    <dgm:cxn modelId="{EB27D4A4-71D3-2745-829A-194793E1C1D8}" type="presParOf" srcId="{C2FF47C1-0310-A94D-B91C-B54D7BDFBD9B}" destId="{5198DF51-E3BC-FB43-9488-AEC0D5DE7191}" srcOrd="7" destOrd="0" presId="urn:microsoft.com/office/officeart/2005/8/layout/list1"/>
    <dgm:cxn modelId="{F275D92E-F8EB-A748-9447-0CD445CF827B}" type="presParOf" srcId="{C2FF47C1-0310-A94D-B91C-B54D7BDFBD9B}" destId="{B1A36EE2-3A0D-0A45-8ADA-62F35D632B88}" srcOrd="8" destOrd="0" presId="urn:microsoft.com/office/officeart/2005/8/layout/list1"/>
    <dgm:cxn modelId="{1A969F1A-C227-2747-9D53-0B93BF7C89E2}" type="presParOf" srcId="{B1A36EE2-3A0D-0A45-8ADA-62F35D632B88}" destId="{1D7CDC10-A1F8-2943-827C-A917AAA9038C}" srcOrd="0" destOrd="0" presId="urn:microsoft.com/office/officeart/2005/8/layout/list1"/>
    <dgm:cxn modelId="{E7ABCD4A-9991-274A-BC73-424D2FBA6C08}" type="presParOf" srcId="{B1A36EE2-3A0D-0A45-8ADA-62F35D632B88}" destId="{31BBC3A3-8EE0-7140-BF3A-F2E0F3300EAC}" srcOrd="1" destOrd="0" presId="urn:microsoft.com/office/officeart/2005/8/layout/list1"/>
    <dgm:cxn modelId="{A6E513BA-A8AE-9645-929A-94D265296FF5}" type="presParOf" srcId="{C2FF47C1-0310-A94D-B91C-B54D7BDFBD9B}" destId="{62B2563C-79EF-134A-B32D-8379D3B408D0}" srcOrd="9" destOrd="0" presId="urn:microsoft.com/office/officeart/2005/8/layout/list1"/>
    <dgm:cxn modelId="{7839CFD2-C4CC-8141-88E2-540EF40F0FFC}" type="presParOf" srcId="{C2FF47C1-0310-A94D-B91C-B54D7BDFBD9B}" destId="{6710AB05-E414-8940-9670-B974FDD99527}" srcOrd="10" destOrd="0" presId="urn:microsoft.com/office/officeart/2005/8/layout/list1"/>
    <dgm:cxn modelId="{402C1736-D682-5745-8C3F-11D25E2944F8}" type="presParOf" srcId="{C2FF47C1-0310-A94D-B91C-B54D7BDFBD9B}" destId="{01130A64-0249-E048-8F31-9BCA25185E63}" srcOrd="11" destOrd="0" presId="urn:microsoft.com/office/officeart/2005/8/layout/list1"/>
    <dgm:cxn modelId="{30DA571C-C4A7-0743-AF90-BAF28895F2B1}" type="presParOf" srcId="{C2FF47C1-0310-A94D-B91C-B54D7BDFBD9B}" destId="{CEF7F5F1-3457-8B47-A73B-A8A553697618}" srcOrd="12" destOrd="0" presId="urn:microsoft.com/office/officeart/2005/8/layout/list1"/>
    <dgm:cxn modelId="{FB05CE5A-C672-3243-B980-BCF947AADCB0}" type="presParOf" srcId="{CEF7F5F1-3457-8B47-A73B-A8A553697618}" destId="{832E785B-BC2A-0B4E-B1CE-3FFC5EDA0BF0}" srcOrd="0" destOrd="0" presId="urn:microsoft.com/office/officeart/2005/8/layout/list1"/>
    <dgm:cxn modelId="{E06D7D8E-86DC-694E-8420-820C8488564F}" type="presParOf" srcId="{CEF7F5F1-3457-8B47-A73B-A8A553697618}" destId="{F12AF4E0-2ACA-1C43-8F64-6E5E22648DC0}" srcOrd="1" destOrd="0" presId="urn:microsoft.com/office/officeart/2005/8/layout/list1"/>
    <dgm:cxn modelId="{529E7E96-E1D8-5F4C-92B8-CCF43FE56556}" type="presParOf" srcId="{C2FF47C1-0310-A94D-B91C-B54D7BDFBD9B}" destId="{A36A3DF9-64E7-BE4C-B396-B603959F4278}" srcOrd="13" destOrd="0" presId="urn:microsoft.com/office/officeart/2005/8/layout/list1"/>
    <dgm:cxn modelId="{66878705-2195-D94C-9C20-5E1FB857B6E4}" type="presParOf" srcId="{C2FF47C1-0310-A94D-B91C-B54D7BDFBD9B}" destId="{3B272F67-E70A-DC47-9D0B-209F8794257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F57C9-806E-CF4D-9781-8453759770FC}" type="doc">
      <dgm:prSet loTypeId="urn:microsoft.com/office/officeart/2009/3/layout/Descending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A35C36-ED5E-E94B-8C05-C159FD03AEEB}">
      <dgm:prSet phldrT="[Text]"/>
      <dgm:spPr/>
      <dgm:t>
        <a:bodyPr/>
        <a:lstStyle/>
        <a:p>
          <a:r>
            <a:rPr lang="en-GB" dirty="0"/>
            <a:t>40% direct ownership by Cellsaf -</a:t>
          </a:r>
        </a:p>
      </dgm:t>
    </dgm:pt>
    <dgm:pt modelId="{77892281-E6D8-6146-9D9E-C247FC33CDA4}" type="parTrans" cxnId="{AF28ABB7-FEEE-A242-B805-816A5F254337}">
      <dgm:prSet/>
      <dgm:spPr/>
      <dgm:t>
        <a:bodyPr/>
        <a:lstStyle/>
        <a:p>
          <a:endParaRPr lang="en-GB"/>
        </a:p>
      </dgm:t>
    </dgm:pt>
    <dgm:pt modelId="{336BC03D-1A9F-244E-92DF-920932D8AD38}" type="sibTrans" cxnId="{AF28ABB7-FEEE-A242-B805-816A5F254337}">
      <dgm:prSet/>
      <dgm:spPr/>
      <dgm:t>
        <a:bodyPr/>
        <a:lstStyle/>
        <a:p>
          <a:endParaRPr lang="en-GB"/>
        </a:p>
      </dgm:t>
    </dgm:pt>
    <dgm:pt modelId="{75CDBEF3-6FB4-3943-8168-39C38254D902}">
      <dgm:prSet phldrT="[Text]"/>
      <dgm:spPr/>
      <dgm:t>
        <a:bodyPr/>
        <a:lstStyle/>
        <a:p>
          <a:r>
            <a:rPr lang="en-GB" dirty="0"/>
            <a:t>25% - fully paid</a:t>
          </a:r>
        </a:p>
      </dgm:t>
    </dgm:pt>
    <dgm:pt modelId="{6FAF396E-3C06-FE48-A1FB-DA7D1C404EA7}" type="parTrans" cxnId="{F1910AD7-22F6-CD4B-ACD3-5F6145C8B39D}">
      <dgm:prSet/>
      <dgm:spPr/>
      <dgm:t>
        <a:bodyPr/>
        <a:lstStyle/>
        <a:p>
          <a:endParaRPr lang="en-GB"/>
        </a:p>
      </dgm:t>
    </dgm:pt>
    <dgm:pt modelId="{B42CE3BD-CB41-454F-9B24-906763F80BB0}" type="sibTrans" cxnId="{F1910AD7-22F6-CD4B-ACD3-5F6145C8B39D}">
      <dgm:prSet/>
      <dgm:spPr/>
      <dgm:t>
        <a:bodyPr/>
        <a:lstStyle/>
        <a:p>
          <a:endParaRPr lang="en-GB"/>
        </a:p>
      </dgm:t>
    </dgm:pt>
    <dgm:pt modelId="{D0B963AA-0608-2F40-9AA1-D583BA97B931}">
      <dgm:prSet phldrT="[Text]"/>
      <dgm:spPr/>
      <dgm:t>
        <a:bodyPr/>
        <a:lstStyle/>
        <a:p>
          <a:r>
            <a:rPr lang="en-GB" dirty="0"/>
            <a:t>Reduced to 7% indirect shareholder</a:t>
          </a:r>
        </a:p>
      </dgm:t>
    </dgm:pt>
    <dgm:pt modelId="{FFEA5B4F-F11B-B040-B2EE-0ABDC1F46042}" type="parTrans" cxnId="{D4F392E3-100C-E443-8E6D-31E3CDDE90C7}">
      <dgm:prSet/>
      <dgm:spPr/>
      <dgm:t>
        <a:bodyPr/>
        <a:lstStyle/>
        <a:p>
          <a:endParaRPr lang="en-GB"/>
        </a:p>
      </dgm:t>
    </dgm:pt>
    <dgm:pt modelId="{70A69B74-5910-3543-874D-BEB5D3339AF0}" type="sibTrans" cxnId="{D4F392E3-100C-E443-8E6D-31E3CDDE90C7}">
      <dgm:prSet/>
      <dgm:spPr/>
      <dgm:t>
        <a:bodyPr/>
        <a:lstStyle/>
        <a:p>
          <a:endParaRPr lang="en-GB"/>
        </a:p>
      </dgm:t>
    </dgm:pt>
    <dgm:pt modelId="{6F5A4BB3-8514-C54E-A0E8-8D99DBF55F17}">
      <dgm:prSet phldrT="[Text]"/>
      <dgm:spPr/>
      <dgm:t>
        <a:bodyPr/>
        <a:lstStyle/>
        <a:p>
          <a:r>
            <a:rPr lang="en-GB" dirty="0"/>
            <a:t>Further reduction</a:t>
          </a:r>
        </a:p>
      </dgm:t>
    </dgm:pt>
    <dgm:pt modelId="{BA68AB8D-ED3D-E84E-A25E-A39603F08F5A}" type="parTrans" cxnId="{95FB799A-FAC1-2448-95DE-4DD2259A1893}">
      <dgm:prSet/>
      <dgm:spPr/>
      <dgm:t>
        <a:bodyPr/>
        <a:lstStyle/>
        <a:p>
          <a:endParaRPr lang="en-GB"/>
        </a:p>
      </dgm:t>
    </dgm:pt>
    <dgm:pt modelId="{725FB619-FB3D-D14D-AD4E-3A30668B3E71}" type="sibTrans" cxnId="{95FB799A-FAC1-2448-95DE-4DD2259A1893}">
      <dgm:prSet/>
      <dgm:spPr/>
      <dgm:t>
        <a:bodyPr/>
        <a:lstStyle/>
        <a:p>
          <a:endParaRPr lang="en-GB"/>
        </a:p>
      </dgm:t>
    </dgm:pt>
    <dgm:pt modelId="{FC8C32D4-2BEB-9B49-90E1-2C1FAF7A5287}">
      <dgm:prSet phldrT="[Text]"/>
      <dgm:spPr/>
      <dgm:t>
        <a:bodyPr/>
        <a:lstStyle/>
        <a:p>
          <a:r>
            <a:rPr lang="en-GB" dirty="0"/>
            <a:t>TPC/Cell C seek to exit Cellsaf</a:t>
          </a:r>
        </a:p>
      </dgm:t>
    </dgm:pt>
    <dgm:pt modelId="{8A1CDED8-0CFC-364B-B6B7-11A40C1F7597}" type="parTrans" cxnId="{0A1CD99B-9456-9041-A85E-694FAE09500E}">
      <dgm:prSet/>
      <dgm:spPr/>
      <dgm:t>
        <a:bodyPr/>
        <a:lstStyle/>
        <a:p>
          <a:endParaRPr lang="en-GB"/>
        </a:p>
      </dgm:t>
    </dgm:pt>
    <dgm:pt modelId="{56FAA3DF-FCCD-2543-A625-19836927BD1E}" type="sibTrans" cxnId="{0A1CD99B-9456-9041-A85E-694FAE09500E}">
      <dgm:prSet/>
      <dgm:spPr/>
      <dgm:t>
        <a:bodyPr/>
        <a:lstStyle/>
        <a:p>
          <a:endParaRPr lang="en-GB"/>
        </a:p>
      </dgm:t>
    </dgm:pt>
    <dgm:pt modelId="{21778658-0BF1-844F-8455-08E6B794B0A2}" type="pres">
      <dgm:prSet presAssocID="{32EF57C9-806E-CF4D-9781-8453759770FC}" presName="Name0" presStyleCnt="0">
        <dgm:presLayoutVars>
          <dgm:chMax val="7"/>
          <dgm:chPref val="5"/>
        </dgm:presLayoutVars>
      </dgm:prSet>
      <dgm:spPr/>
    </dgm:pt>
    <dgm:pt modelId="{C1336D68-07A6-4A44-B9D1-93EBDFB440BB}" type="pres">
      <dgm:prSet presAssocID="{32EF57C9-806E-CF4D-9781-8453759770FC}" presName="arrowNode" presStyleLbl="node1" presStyleIdx="0" presStyleCnt="1"/>
      <dgm:spPr/>
    </dgm:pt>
    <dgm:pt modelId="{E09C3C89-4DC8-2749-B8F7-8FAD373EDF14}" type="pres">
      <dgm:prSet presAssocID="{50A35C36-ED5E-E94B-8C05-C159FD03AEEB}" presName="txNode1" presStyleLbl="revTx" presStyleIdx="0" presStyleCnt="5">
        <dgm:presLayoutVars>
          <dgm:bulletEnabled val="1"/>
        </dgm:presLayoutVars>
      </dgm:prSet>
      <dgm:spPr/>
    </dgm:pt>
    <dgm:pt modelId="{4173D313-770C-9046-8108-5276D1115838}" type="pres">
      <dgm:prSet presAssocID="{75CDBEF3-6FB4-3943-8168-39C38254D902}" presName="txNode2" presStyleLbl="revTx" presStyleIdx="1" presStyleCnt="5">
        <dgm:presLayoutVars>
          <dgm:bulletEnabled val="1"/>
        </dgm:presLayoutVars>
      </dgm:prSet>
      <dgm:spPr/>
    </dgm:pt>
    <dgm:pt modelId="{758F0416-8B39-5B40-8CE9-DD0008AA260D}" type="pres">
      <dgm:prSet presAssocID="{B42CE3BD-CB41-454F-9B24-906763F80BB0}" presName="dotNode2" presStyleCnt="0"/>
      <dgm:spPr/>
    </dgm:pt>
    <dgm:pt modelId="{705CBFDF-9C08-B042-9E5C-85110CEE474A}" type="pres">
      <dgm:prSet presAssocID="{B42CE3BD-CB41-454F-9B24-906763F80BB0}" presName="dotRepeatNode" presStyleLbl="fgShp" presStyleIdx="0" presStyleCnt="3"/>
      <dgm:spPr/>
    </dgm:pt>
    <dgm:pt modelId="{D5210576-5058-354C-A70E-4746FAD0CC2A}" type="pres">
      <dgm:prSet presAssocID="{D0B963AA-0608-2F40-9AA1-D583BA97B931}" presName="txNode3" presStyleLbl="revTx" presStyleIdx="2" presStyleCnt="5">
        <dgm:presLayoutVars>
          <dgm:bulletEnabled val="1"/>
        </dgm:presLayoutVars>
      </dgm:prSet>
      <dgm:spPr/>
    </dgm:pt>
    <dgm:pt modelId="{764C7703-A807-5B40-BD77-65AE0023E8B0}" type="pres">
      <dgm:prSet presAssocID="{70A69B74-5910-3543-874D-BEB5D3339AF0}" presName="dotNode3" presStyleCnt="0"/>
      <dgm:spPr/>
    </dgm:pt>
    <dgm:pt modelId="{C63987BB-5A08-3946-ACE2-BE92B682FD4E}" type="pres">
      <dgm:prSet presAssocID="{70A69B74-5910-3543-874D-BEB5D3339AF0}" presName="dotRepeatNode" presStyleLbl="fgShp" presStyleIdx="1" presStyleCnt="3"/>
      <dgm:spPr/>
    </dgm:pt>
    <dgm:pt modelId="{B3D27331-A7E5-764B-8B6B-573F79890DC6}" type="pres">
      <dgm:prSet presAssocID="{6F5A4BB3-8514-C54E-A0E8-8D99DBF55F17}" presName="txNode4" presStyleLbl="revTx" presStyleIdx="3" presStyleCnt="5">
        <dgm:presLayoutVars>
          <dgm:bulletEnabled val="1"/>
        </dgm:presLayoutVars>
      </dgm:prSet>
      <dgm:spPr/>
    </dgm:pt>
    <dgm:pt modelId="{555EAB9D-A1B4-5441-8B57-3C501FB9A932}" type="pres">
      <dgm:prSet presAssocID="{725FB619-FB3D-D14D-AD4E-3A30668B3E71}" presName="dotNode4" presStyleCnt="0"/>
      <dgm:spPr/>
    </dgm:pt>
    <dgm:pt modelId="{04F5B131-E71E-274B-97A3-B039D463E845}" type="pres">
      <dgm:prSet presAssocID="{725FB619-FB3D-D14D-AD4E-3A30668B3E71}" presName="dotRepeatNode" presStyleLbl="fgShp" presStyleIdx="2" presStyleCnt="3"/>
      <dgm:spPr/>
    </dgm:pt>
    <dgm:pt modelId="{8A3EEB2F-2134-F542-968F-6E9D7B0A8B21}" type="pres">
      <dgm:prSet presAssocID="{FC8C32D4-2BEB-9B49-90E1-2C1FAF7A5287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4F6FED14-1702-F04A-9556-91D3449EBD28}" type="presOf" srcId="{B42CE3BD-CB41-454F-9B24-906763F80BB0}" destId="{705CBFDF-9C08-B042-9E5C-85110CEE474A}" srcOrd="0" destOrd="0" presId="urn:microsoft.com/office/officeart/2009/3/layout/DescendingProcess"/>
    <dgm:cxn modelId="{8EF00E2B-B3E2-C348-B363-4E0128E7EA50}" type="presOf" srcId="{6F5A4BB3-8514-C54E-A0E8-8D99DBF55F17}" destId="{B3D27331-A7E5-764B-8B6B-573F79890DC6}" srcOrd="0" destOrd="0" presId="urn:microsoft.com/office/officeart/2009/3/layout/DescendingProcess"/>
    <dgm:cxn modelId="{E5525464-CF61-3641-A5A4-36A52DCACB41}" type="presOf" srcId="{D0B963AA-0608-2F40-9AA1-D583BA97B931}" destId="{D5210576-5058-354C-A70E-4746FAD0CC2A}" srcOrd="0" destOrd="0" presId="urn:microsoft.com/office/officeart/2009/3/layout/DescendingProcess"/>
    <dgm:cxn modelId="{F0D15B47-19F8-E54D-B4CE-E87FA9A013F7}" type="presOf" srcId="{70A69B74-5910-3543-874D-BEB5D3339AF0}" destId="{C63987BB-5A08-3946-ACE2-BE92B682FD4E}" srcOrd="0" destOrd="0" presId="urn:microsoft.com/office/officeart/2009/3/layout/DescendingProcess"/>
    <dgm:cxn modelId="{041E7D74-FC42-7248-8B46-CAAF3E48EBCF}" type="presOf" srcId="{725FB619-FB3D-D14D-AD4E-3A30668B3E71}" destId="{04F5B131-E71E-274B-97A3-B039D463E845}" srcOrd="0" destOrd="0" presId="urn:microsoft.com/office/officeart/2009/3/layout/DescendingProcess"/>
    <dgm:cxn modelId="{8BD5DD8B-DFE8-2C43-B765-CF85ECF40272}" type="presOf" srcId="{75CDBEF3-6FB4-3943-8168-39C38254D902}" destId="{4173D313-770C-9046-8108-5276D1115838}" srcOrd="0" destOrd="0" presId="urn:microsoft.com/office/officeart/2009/3/layout/DescendingProcess"/>
    <dgm:cxn modelId="{95FB799A-FAC1-2448-95DE-4DD2259A1893}" srcId="{32EF57C9-806E-CF4D-9781-8453759770FC}" destId="{6F5A4BB3-8514-C54E-A0E8-8D99DBF55F17}" srcOrd="3" destOrd="0" parTransId="{BA68AB8D-ED3D-E84E-A25E-A39603F08F5A}" sibTransId="{725FB619-FB3D-D14D-AD4E-3A30668B3E71}"/>
    <dgm:cxn modelId="{0A1CD99B-9456-9041-A85E-694FAE09500E}" srcId="{32EF57C9-806E-CF4D-9781-8453759770FC}" destId="{FC8C32D4-2BEB-9B49-90E1-2C1FAF7A5287}" srcOrd="4" destOrd="0" parTransId="{8A1CDED8-0CFC-364B-B6B7-11A40C1F7597}" sibTransId="{56FAA3DF-FCCD-2543-A625-19836927BD1E}"/>
    <dgm:cxn modelId="{606157A0-0D7C-FF47-8DC6-E21662DE6FE9}" type="presOf" srcId="{32EF57C9-806E-CF4D-9781-8453759770FC}" destId="{21778658-0BF1-844F-8455-08E6B794B0A2}" srcOrd="0" destOrd="0" presId="urn:microsoft.com/office/officeart/2009/3/layout/DescendingProcess"/>
    <dgm:cxn modelId="{AF28ABB7-FEEE-A242-B805-816A5F254337}" srcId="{32EF57C9-806E-CF4D-9781-8453759770FC}" destId="{50A35C36-ED5E-E94B-8C05-C159FD03AEEB}" srcOrd="0" destOrd="0" parTransId="{77892281-E6D8-6146-9D9E-C247FC33CDA4}" sibTransId="{336BC03D-1A9F-244E-92DF-920932D8AD38}"/>
    <dgm:cxn modelId="{F1910AD7-22F6-CD4B-ACD3-5F6145C8B39D}" srcId="{32EF57C9-806E-CF4D-9781-8453759770FC}" destId="{75CDBEF3-6FB4-3943-8168-39C38254D902}" srcOrd="1" destOrd="0" parTransId="{6FAF396E-3C06-FE48-A1FB-DA7D1C404EA7}" sibTransId="{B42CE3BD-CB41-454F-9B24-906763F80BB0}"/>
    <dgm:cxn modelId="{A9D993DB-8E2E-F543-9566-D8CBA7CD6414}" type="presOf" srcId="{FC8C32D4-2BEB-9B49-90E1-2C1FAF7A5287}" destId="{8A3EEB2F-2134-F542-968F-6E9D7B0A8B21}" srcOrd="0" destOrd="0" presId="urn:microsoft.com/office/officeart/2009/3/layout/DescendingProcess"/>
    <dgm:cxn modelId="{158DB2DF-5066-5749-BE82-860280D74B89}" type="presOf" srcId="{50A35C36-ED5E-E94B-8C05-C159FD03AEEB}" destId="{E09C3C89-4DC8-2749-B8F7-8FAD373EDF14}" srcOrd="0" destOrd="0" presId="urn:microsoft.com/office/officeart/2009/3/layout/DescendingProcess"/>
    <dgm:cxn modelId="{D4F392E3-100C-E443-8E6D-31E3CDDE90C7}" srcId="{32EF57C9-806E-CF4D-9781-8453759770FC}" destId="{D0B963AA-0608-2F40-9AA1-D583BA97B931}" srcOrd="2" destOrd="0" parTransId="{FFEA5B4F-F11B-B040-B2EE-0ABDC1F46042}" sibTransId="{70A69B74-5910-3543-874D-BEB5D3339AF0}"/>
    <dgm:cxn modelId="{8AE0216D-FEEB-B94C-A6D4-005B0C89576C}" type="presParOf" srcId="{21778658-0BF1-844F-8455-08E6B794B0A2}" destId="{C1336D68-07A6-4A44-B9D1-93EBDFB440BB}" srcOrd="0" destOrd="0" presId="urn:microsoft.com/office/officeart/2009/3/layout/DescendingProcess"/>
    <dgm:cxn modelId="{36BE98E1-E3AE-CE4A-8EB2-5775FA1EF25D}" type="presParOf" srcId="{21778658-0BF1-844F-8455-08E6B794B0A2}" destId="{E09C3C89-4DC8-2749-B8F7-8FAD373EDF14}" srcOrd="1" destOrd="0" presId="urn:microsoft.com/office/officeart/2009/3/layout/DescendingProcess"/>
    <dgm:cxn modelId="{B3309EDD-E23C-6A49-9863-36A35B932640}" type="presParOf" srcId="{21778658-0BF1-844F-8455-08E6B794B0A2}" destId="{4173D313-770C-9046-8108-5276D1115838}" srcOrd="2" destOrd="0" presId="urn:microsoft.com/office/officeart/2009/3/layout/DescendingProcess"/>
    <dgm:cxn modelId="{98D5D12B-9823-B647-82EA-885D4B23A368}" type="presParOf" srcId="{21778658-0BF1-844F-8455-08E6B794B0A2}" destId="{758F0416-8B39-5B40-8CE9-DD0008AA260D}" srcOrd="3" destOrd="0" presId="urn:microsoft.com/office/officeart/2009/3/layout/DescendingProcess"/>
    <dgm:cxn modelId="{F344DAF1-9650-DC45-B76B-37C9FCC8D111}" type="presParOf" srcId="{758F0416-8B39-5B40-8CE9-DD0008AA260D}" destId="{705CBFDF-9C08-B042-9E5C-85110CEE474A}" srcOrd="0" destOrd="0" presId="urn:microsoft.com/office/officeart/2009/3/layout/DescendingProcess"/>
    <dgm:cxn modelId="{6EFEAFD0-DE1B-5A47-BFFD-11B8BA52EAE4}" type="presParOf" srcId="{21778658-0BF1-844F-8455-08E6B794B0A2}" destId="{D5210576-5058-354C-A70E-4746FAD0CC2A}" srcOrd="4" destOrd="0" presId="urn:microsoft.com/office/officeart/2009/3/layout/DescendingProcess"/>
    <dgm:cxn modelId="{DA15477D-5C73-784A-A4E3-9B101AD2A67E}" type="presParOf" srcId="{21778658-0BF1-844F-8455-08E6B794B0A2}" destId="{764C7703-A807-5B40-BD77-65AE0023E8B0}" srcOrd="5" destOrd="0" presId="urn:microsoft.com/office/officeart/2009/3/layout/DescendingProcess"/>
    <dgm:cxn modelId="{2B306433-D4FF-BB43-A9C7-AA38EB366B0C}" type="presParOf" srcId="{764C7703-A807-5B40-BD77-65AE0023E8B0}" destId="{C63987BB-5A08-3946-ACE2-BE92B682FD4E}" srcOrd="0" destOrd="0" presId="urn:microsoft.com/office/officeart/2009/3/layout/DescendingProcess"/>
    <dgm:cxn modelId="{3FF343C7-68FE-2740-8336-A8BA6B36CC70}" type="presParOf" srcId="{21778658-0BF1-844F-8455-08E6B794B0A2}" destId="{B3D27331-A7E5-764B-8B6B-573F79890DC6}" srcOrd="6" destOrd="0" presId="urn:microsoft.com/office/officeart/2009/3/layout/DescendingProcess"/>
    <dgm:cxn modelId="{F97CBE39-16AC-3044-87C5-88D19F178BDF}" type="presParOf" srcId="{21778658-0BF1-844F-8455-08E6B794B0A2}" destId="{555EAB9D-A1B4-5441-8B57-3C501FB9A932}" srcOrd="7" destOrd="0" presId="urn:microsoft.com/office/officeart/2009/3/layout/DescendingProcess"/>
    <dgm:cxn modelId="{BFE03932-6E65-734D-B29E-8E39A19FD8C5}" type="presParOf" srcId="{555EAB9D-A1B4-5441-8B57-3C501FB9A932}" destId="{04F5B131-E71E-274B-97A3-B039D463E845}" srcOrd="0" destOrd="0" presId="urn:microsoft.com/office/officeart/2009/3/layout/DescendingProcess"/>
    <dgm:cxn modelId="{F2B16734-D7E2-0C4A-BAEC-C24DAC35CA49}" type="presParOf" srcId="{21778658-0BF1-844F-8455-08E6B794B0A2}" destId="{8A3EEB2F-2134-F542-968F-6E9D7B0A8B21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A72A4-DE41-6B44-A951-93BFC77116DF}">
      <dsp:nvSpPr>
        <dsp:cNvPr id="0" name=""/>
        <dsp:cNvSpPr/>
      </dsp:nvSpPr>
      <dsp:spPr>
        <a:xfrm>
          <a:off x="0" y="1241957"/>
          <a:ext cx="73152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E616F-4ED4-8F4F-8BB2-13988A305BBD}">
      <dsp:nvSpPr>
        <dsp:cNvPr id="0" name=""/>
        <dsp:cNvSpPr/>
      </dsp:nvSpPr>
      <dsp:spPr>
        <a:xfrm>
          <a:off x="365760" y="976277"/>
          <a:ext cx="512063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Evolution of HDG/BBBE ownership in Cell C</a:t>
          </a:r>
        </a:p>
      </dsp:txBody>
      <dsp:txXfrm>
        <a:off x="391699" y="1002216"/>
        <a:ext cx="5068761" cy="479482"/>
      </dsp:txXfrm>
    </dsp:sp>
    <dsp:sp modelId="{CF6FB6CA-6A57-D34D-BE43-1C0D00C60755}">
      <dsp:nvSpPr>
        <dsp:cNvPr id="0" name=""/>
        <dsp:cNvSpPr/>
      </dsp:nvSpPr>
      <dsp:spPr>
        <a:xfrm>
          <a:off x="0" y="2058437"/>
          <a:ext cx="73152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756B2-7DEA-C043-96A2-DA59CE281C0B}">
      <dsp:nvSpPr>
        <dsp:cNvPr id="0" name=""/>
        <dsp:cNvSpPr/>
      </dsp:nvSpPr>
      <dsp:spPr>
        <a:xfrm>
          <a:off x="365760" y="1792757"/>
          <a:ext cx="512063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The filing by Cell C is in complete</a:t>
          </a:r>
        </a:p>
      </dsp:txBody>
      <dsp:txXfrm>
        <a:off x="391699" y="1818696"/>
        <a:ext cx="5068761" cy="479482"/>
      </dsp:txXfrm>
    </dsp:sp>
    <dsp:sp modelId="{6710AB05-E414-8940-9670-B974FDD99527}">
      <dsp:nvSpPr>
        <dsp:cNvPr id="0" name=""/>
        <dsp:cNvSpPr/>
      </dsp:nvSpPr>
      <dsp:spPr>
        <a:xfrm>
          <a:off x="0" y="2874917"/>
          <a:ext cx="73152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BC3A3-8EE0-7140-BF3A-F2E0F3300EAC}">
      <dsp:nvSpPr>
        <dsp:cNvPr id="0" name=""/>
        <dsp:cNvSpPr/>
      </dsp:nvSpPr>
      <dsp:spPr>
        <a:xfrm>
          <a:off x="365760" y="2609237"/>
          <a:ext cx="512063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Cell C does not meet the minimum 30% threshold</a:t>
          </a:r>
        </a:p>
      </dsp:txBody>
      <dsp:txXfrm>
        <a:off x="391699" y="2635176"/>
        <a:ext cx="5068761" cy="479482"/>
      </dsp:txXfrm>
    </dsp:sp>
    <dsp:sp modelId="{3B272F67-E70A-DC47-9D0B-209F87942575}">
      <dsp:nvSpPr>
        <dsp:cNvPr id="0" name=""/>
        <dsp:cNvSpPr/>
      </dsp:nvSpPr>
      <dsp:spPr>
        <a:xfrm>
          <a:off x="0" y="3691397"/>
          <a:ext cx="73152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2AF4E0-2ACA-1C43-8F64-6E5E22648DC0}">
      <dsp:nvSpPr>
        <dsp:cNvPr id="0" name=""/>
        <dsp:cNvSpPr/>
      </dsp:nvSpPr>
      <dsp:spPr>
        <a:xfrm>
          <a:off x="365760" y="3425717"/>
          <a:ext cx="512063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Recommendations</a:t>
          </a:r>
        </a:p>
      </dsp:txBody>
      <dsp:txXfrm>
        <a:off x="391699" y="3451656"/>
        <a:ext cx="5068761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36D68-07A6-4A44-B9D1-93EBDFB440BB}">
      <dsp:nvSpPr>
        <dsp:cNvPr id="0" name=""/>
        <dsp:cNvSpPr/>
      </dsp:nvSpPr>
      <dsp:spPr>
        <a:xfrm rot="4396374">
          <a:off x="1137268" y="1019093"/>
          <a:ext cx="4420988" cy="3083088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CBFDF-9C08-B042-9E5C-85110CEE474A}">
      <dsp:nvSpPr>
        <dsp:cNvPr id="0" name=""/>
        <dsp:cNvSpPr/>
      </dsp:nvSpPr>
      <dsp:spPr>
        <a:xfrm>
          <a:off x="2793384" y="1421665"/>
          <a:ext cx="111643" cy="111643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987BB-5A08-3946-ACE2-BE92B682FD4E}">
      <dsp:nvSpPr>
        <dsp:cNvPr id="0" name=""/>
        <dsp:cNvSpPr/>
      </dsp:nvSpPr>
      <dsp:spPr>
        <a:xfrm>
          <a:off x="3557837" y="2038267"/>
          <a:ext cx="111643" cy="111643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5B131-E71E-274B-97A3-B039D463E845}">
      <dsp:nvSpPr>
        <dsp:cNvPr id="0" name=""/>
        <dsp:cNvSpPr/>
      </dsp:nvSpPr>
      <dsp:spPr>
        <a:xfrm>
          <a:off x="4130754" y="2759342"/>
          <a:ext cx="111643" cy="111643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C3C89-4DC8-2749-B8F7-8FAD373EDF14}">
      <dsp:nvSpPr>
        <dsp:cNvPr id="0" name=""/>
        <dsp:cNvSpPr/>
      </dsp:nvSpPr>
      <dsp:spPr>
        <a:xfrm>
          <a:off x="840898" y="0"/>
          <a:ext cx="2084358" cy="819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40% direct ownership by Cellsaf -</a:t>
          </a:r>
        </a:p>
      </dsp:txBody>
      <dsp:txXfrm>
        <a:off x="840898" y="0"/>
        <a:ext cx="2084358" cy="819404"/>
      </dsp:txXfrm>
    </dsp:sp>
    <dsp:sp modelId="{4173D313-770C-9046-8108-5276D1115838}">
      <dsp:nvSpPr>
        <dsp:cNvPr id="0" name=""/>
        <dsp:cNvSpPr/>
      </dsp:nvSpPr>
      <dsp:spPr>
        <a:xfrm>
          <a:off x="3432263" y="1067785"/>
          <a:ext cx="3042037" cy="819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25% - fully paid</a:t>
          </a:r>
        </a:p>
      </dsp:txBody>
      <dsp:txXfrm>
        <a:off x="3432263" y="1067785"/>
        <a:ext cx="3042037" cy="819404"/>
      </dsp:txXfrm>
    </dsp:sp>
    <dsp:sp modelId="{D5210576-5058-354C-A70E-4746FAD0CC2A}">
      <dsp:nvSpPr>
        <dsp:cNvPr id="0" name=""/>
        <dsp:cNvSpPr/>
      </dsp:nvSpPr>
      <dsp:spPr>
        <a:xfrm>
          <a:off x="840898" y="1684387"/>
          <a:ext cx="2422363" cy="819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Reduced to 7% indirect shareholder</a:t>
          </a:r>
        </a:p>
      </dsp:txBody>
      <dsp:txXfrm>
        <a:off x="840898" y="1684387"/>
        <a:ext cx="2422363" cy="819404"/>
      </dsp:txXfrm>
    </dsp:sp>
    <dsp:sp modelId="{B3D27331-A7E5-764B-8B6B-573F79890DC6}">
      <dsp:nvSpPr>
        <dsp:cNvPr id="0" name=""/>
        <dsp:cNvSpPr/>
      </dsp:nvSpPr>
      <dsp:spPr>
        <a:xfrm>
          <a:off x="4615278" y="2405462"/>
          <a:ext cx="1859022" cy="819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Further reduction</a:t>
          </a:r>
        </a:p>
      </dsp:txBody>
      <dsp:txXfrm>
        <a:off x="4615278" y="2405462"/>
        <a:ext cx="1859022" cy="819404"/>
      </dsp:txXfrm>
    </dsp:sp>
    <dsp:sp modelId="{8A3EEB2F-2134-F542-968F-6E9D7B0A8B21}">
      <dsp:nvSpPr>
        <dsp:cNvPr id="0" name=""/>
        <dsp:cNvSpPr/>
      </dsp:nvSpPr>
      <dsp:spPr>
        <a:xfrm>
          <a:off x="3657600" y="4301871"/>
          <a:ext cx="2816701" cy="819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TPC/Cell C seek to exit Cellsaf</a:t>
          </a:r>
        </a:p>
      </dsp:txBody>
      <dsp:txXfrm>
        <a:off x="3657600" y="4301871"/>
        <a:ext cx="2816701" cy="819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D72DA-BDCA-4647-8453-24F53582BC3A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31C70-CD2A-CC4F-8153-3EFC525AA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8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documents are required for consultation. They are material to show whether the application satisfies the statutory and regulatory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31C70-CD2A-CC4F-8153-3EFC525AA3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8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1FA13-AD6D-E7DE-C4E9-AA456567C2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Cellsaf – the TPC/Cell C Transaction  </a:t>
            </a:r>
          </a:p>
        </p:txBody>
      </p:sp>
    </p:spTree>
    <p:extLst>
      <p:ext uri="{BB962C8B-B14F-4D97-AF65-F5344CB8AC3E}">
        <p14:creationId xmlns:p14="http://schemas.microsoft.com/office/powerpoint/2010/main" val="157989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F0C41-F3B2-DD70-798F-2529ABF5E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406B499-EC7F-3227-4A65-DB6FBDA938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267472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01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72BC-DB9D-3D28-EA4F-CE590ED1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BBBEE ownership in Cell 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9661DD-D2B0-1D36-0F2C-76B5254E94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636312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DFC875F-4CE7-47BE-D8E9-9057285D526E}"/>
              </a:ext>
            </a:extLst>
          </p:cNvPr>
          <p:cNvSpPr txBox="1"/>
          <p:nvPr/>
        </p:nvSpPr>
        <p:spPr>
          <a:xfrm>
            <a:off x="3868738" y="4524691"/>
            <a:ext cx="2099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From 30 indirect shareholders to 3 sophisticated schemes </a:t>
            </a:r>
          </a:p>
        </p:txBody>
      </p:sp>
    </p:spTree>
    <p:extLst>
      <p:ext uri="{BB962C8B-B14F-4D97-AF65-F5344CB8AC3E}">
        <p14:creationId xmlns:p14="http://schemas.microsoft.com/office/powerpoint/2010/main" val="3997797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BA4C-ECE1-D184-B80F-AE51E29D1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Incomplete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AEE2-9A9F-C006-4A02-9DBA7A87E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047" y="1970418"/>
            <a:ext cx="7315200" cy="3572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Appendix 1</a:t>
            </a:r>
          </a:p>
          <a:p>
            <a:r>
              <a:rPr lang="en-US" b="1" dirty="0"/>
              <a:t>No shareholders agreement</a:t>
            </a:r>
          </a:p>
          <a:p>
            <a:r>
              <a:rPr lang="en-US" b="1" dirty="0"/>
              <a:t>No funding agreements for the Trust</a:t>
            </a:r>
          </a:p>
          <a:p>
            <a:r>
              <a:rPr lang="en-US" b="1" dirty="0"/>
              <a:t>No trust deed – 3.5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u="sng" dirty="0"/>
              <a:t>Code of Good Practice – series 100</a:t>
            </a:r>
          </a:p>
          <a:p>
            <a:r>
              <a:rPr lang="en-US" b="1" dirty="0"/>
              <a:t>No certificate in terms of clause 4.1</a:t>
            </a:r>
          </a:p>
          <a:p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072C04-BA3B-1BBB-E32B-A021574741BA}"/>
              </a:ext>
            </a:extLst>
          </p:cNvPr>
          <p:cNvSpPr txBox="1"/>
          <p:nvPr/>
        </p:nvSpPr>
        <p:spPr>
          <a:xfrm>
            <a:off x="3973689" y="1038578"/>
            <a:ext cx="63217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HDG REGULATIONS (GG 44382)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8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EE2FF-8072-FD00-6CD6-87A76D39D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Believe Trust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46855-BA71-4F9F-BF80-AAE529A24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/>
              <a:t>The trust is not a Broad-based ownership scheme</a:t>
            </a:r>
          </a:p>
          <a:p>
            <a:pPr marL="0" indent="0" algn="ctr">
              <a:buNone/>
            </a:pPr>
            <a:endParaRPr lang="en-US" sz="2800" b="1" dirty="0"/>
          </a:p>
          <a:p>
            <a:r>
              <a:rPr lang="en-US" dirty="0"/>
              <a:t>Only 50% of its equity accrues to black people</a:t>
            </a:r>
          </a:p>
          <a:p>
            <a:r>
              <a:rPr lang="en-US" dirty="0"/>
              <a:t>50% of its trustees must be independent</a:t>
            </a:r>
          </a:p>
          <a:p>
            <a:r>
              <a:rPr lang="en-US" dirty="0"/>
              <a:t>50% of the trustees must be black</a:t>
            </a:r>
          </a:p>
          <a:p>
            <a:r>
              <a:rPr lang="en-US" dirty="0"/>
              <a:t>25% of the trustees must be women</a:t>
            </a:r>
          </a:p>
          <a:p>
            <a:r>
              <a:rPr lang="en-US" dirty="0"/>
              <a:t>Chairperson of the trust must be independent</a:t>
            </a:r>
          </a:p>
          <a:p>
            <a:r>
              <a:rPr lang="en-US" dirty="0"/>
              <a:t>Trustees must account to the beneficiaries yearly</a:t>
            </a:r>
          </a:p>
          <a:p>
            <a:r>
              <a:rPr lang="en-US" dirty="0"/>
              <a:t>Have a certificate that it was formed for a legitimate purpose</a:t>
            </a:r>
          </a:p>
        </p:txBody>
      </p:sp>
    </p:spTree>
    <p:extLst>
      <p:ext uri="{BB962C8B-B14F-4D97-AF65-F5344CB8AC3E}">
        <p14:creationId xmlns:p14="http://schemas.microsoft.com/office/powerpoint/2010/main" val="806099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78056-F409-10A5-470A-1BCD01C31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C does not meet the 30% 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99B0D-9663-87D2-87DD-0D7ACB559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023" y="965708"/>
            <a:ext cx="7315200" cy="51206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b="1" dirty="0"/>
              <a:t>30% ownership is mandatory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Section 13, 31(3)(b) of the ECA</a:t>
            </a:r>
          </a:p>
          <a:p>
            <a:r>
              <a:rPr lang="en-US" dirty="0"/>
              <a:t>HDG Regs (GG 44382)</a:t>
            </a:r>
          </a:p>
          <a:p>
            <a:r>
              <a:rPr lang="en-US" dirty="0"/>
              <a:t>RFSR2015 – reg 12(9)(c)</a:t>
            </a:r>
          </a:p>
          <a:p>
            <a:r>
              <a:rPr lang="en-US" dirty="0"/>
              <a:t>Section 10(1)(a) BBBEE Act</a:t>
            </a:r>
          </a:p>
          <a:p>
            <a:r>
              <a:rPr lang="en-US" dirty="0"/>
              <a:t>The trust does not qualify as a Broad-based scheme</a:t>
            </a:r>
          </a:p>
          <a:p>
            <a:r>
              <a:rPr lang="en-US" dirty="0"/>
              <a:t>21.82% of the claimed 35.85% is anchored on the non-compliant trust.</a:t>
            </a:r>
          </a:p>
          <a:p>
            <a:r>
              <a:rPr lang="en-US" dirty="0" err="1"/>
              <a:t>Albanta</a:t>
            </a:r>
            <a:r>
              <a:rPr lang="en-US" dirty="0"/>
              <a:t> is owned by a trust</a:t>
            </a:r>
          </a:p>
          <a:p>
            <a:r>
              <a:rPr lang="en-US" dirty="0" err="1"/>
              <a:t>Albanta</a:t>
            </a:r>
            <a:r>
              <a:rPr lang="en-US" dirty="0"/>
              <a:t> owns</a:t>
            </a:r>
          </a:p>
          <a:p>
            <a:pPr lvl="1"/>
            <a:r>
              <a:rPr lang="en-US" dirty="0"/>
              <a:t>a direct state in Cell C</a:t>
            </a:r>
          </a:p>
          <a:p>
            <a:pPr lvl="1"/>
            <a:r>
              <a:rPr lang="en-US" dirty="0"/>
              <a:t>SPV4 and 5, shareholders in Cell C.</a:t>
            </a:r>
          </a:p>
          <a:p>
            <a:r>
              <a:rPr lang="en-US" dirty="0"/>
              <a:t>The application for the transfer of the </a:t>
            </a:r>
            <a:r>
              <a:rPr lang="en-US" dirty="0" err="1"/>
              <a:t>licences</a:t>
            </a:r>
            <a:r>
              <a:rPr lang="en-US" dirty="0"/>
              <a:t> ought to be refused.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87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58221-1C39-4DD2-AD5E-29012A21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33252-0972-9600-1BB7-B3C51BA72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its current form the application ought to be refused, if the TPC and Cell C persist.</a:t>
            </a:r>
          </a:p>
          <a:p>
            <a:r>
              <a:rPr lang="en-US" dirty="0"/>
              <a:t>The Authority may grant TPC/Cell C an opportunity to augment their application.</a:t>
            </a:r>
          </a:p>
          <a:p>
            <a:r>
              <a:rPr lang="en-US" dirty="0"/>
              <a:t>The Authority should publish the augmented application for comment.</a:t>
            </a:r>
          </a:p>
          <a:p>
            <a:r>
              <a:rPr lang="en-US" dirty="0"/>
              <a:t>Cellsaf or its legal representatives and advisors be grated access to the suit of agreements showing that it complies with the HDG requirement.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1525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106</TotalTime>
  <Words>381</Words>
  <Application>Microsoft Office PowerPoint</Application>
  <PresentationFormat>Widescreen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Corbel</vt:lpstr>
      <vt:lpstr>Wingdings 2</vt:lpstr>
      <vt:lpstr>Frame</vt:lpstr>
      <vt:lpstr>Cellsaf – the TPC/Cell C Transaction  </vt:lpstr>
      <vt:lpstr>Overview</vt:lpstr>
      <vt:lpstr>BBBEE ownership in Cell C</vt:lpstr>
      <vt:lpstr>Incomplete application</vt:lpstr>
      <vt:lpstr>Employee Believe Trust</vt:lpstr>
      <vt:lpstr>Cell C does not meet the 30% threshold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 Siyabonga Mahlangu</dc:creator>
  <cp:lastModifiedBy>Hlaole Mmola</cp:lastModifiedBy>
  <cp:revision>4</cp:revision>
  <dcterms:created xsi:type="dcterms:W3CDTF">2024-09-18T22:45:56Z</dcterms:created>
  <dcterms:modified xsi:type="dcterms:W3CDTF">2024-09-19T11:28:17Z</dcterms:modified>
</cp:coreProperties>
</file>