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charts/chart2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2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81" r:id="rId22"/>
    <p:sldId id="280" r:id="rId23"/>
    <p:sldId id="275" r:id="rId24"/>
    <p:sldId id="278" r:id="rId25"/>
    <p:sldId id="276" r:id="rId26"/>
    <p:sldId id="279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1" autoAdjust="0"/>
    <p:restoredTop sz="94649" autoAdjust="0"/>
  </p:normalViewPr>
  <p:slideViewPr>
    <p:cSldViewPr>
      <p:cViewPr varScale="1">
        <p:scale>
          <a:sx n="66" d="100"/>
          <a:sy n="66" d="100"/>
        </p:scale>
        <p:origin x="1276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2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3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4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5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6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7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8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East Coast Radio</c:v>
                </c:pt>
                <c:pt idx="1">
                  <c:v>Metro FM</c:v>
                </c:pt>
                <c:pt idx="2">
                  <c:v>Ukhozi FM</c:v>
                </c:pt>
                <c:pt idx="3">
                  <c:v>Vuma FM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44</c:v>
                </c:pt>
                <c:pt idx="1">
                  <c:v>41</c:v>
                </c:pt>
                <c:pt idx="2">
                  <c:v>12</c:v>
                </c:pt>
                <c:pt idx="3">
                  <c:v>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Female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East Coast Radio</c:v>
                </c:pt>
                <c:pt idx="1">
                  <c:v>Metro FM</c:v>
                </c:pt>
                <c:pt idx="2">
                  <c:v>Ukhozi FM</c:v>
                </c:pt>
                <c:pt idx="3">
                  <c:v>Vuma FM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53</c:v>
                </c:pt>
                <c:pt idx="1">
                  <c:v>32</c:v>
                </c:pt>
                <c:pt idx="2">
                  <c:v>12</c:v>
                </c:pt>
                <c:pt idx="3">
                  <c:v>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Male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East Coast Radio</c:v>
                </c:pt>
                <c:pt idx="1">
                  <c:v>Metro FM</c:v>
                </c:pt>
                <c:pt idx="2">
                  <c:v>Ukhozi FM</c:v>
                </c:pt>
                <c:pt idx="3">
                  <c:v>Vuma FM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31</c:v>
                </c:pt>
                <c:pt idx="1">
                  <c:v>56</c:v>
                </c:pt>
                <c:pt idx="2">
                  <c:v>13</c:v>
                </c:pt>
                <c:pt idx="3">
                  <c:v>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35-44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East Coast Radio</c:v>
                </c:pt>
                <c:pt idx="1">
                  <c:v>Metro FM</c:v>
                </c:pt>
                <c:pt idx="2">
                  <c:v>Ukhozi FM</c:v>
                </c:pt>
                <c:pt idx="3">
                  <c:v>Vuma FM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43</c:v>
                </c:pt>
                <c:pt idx="1">
                  <c:v>43</c:v>
                </c:pt>
                <c:pt idx="2">
                  <c:v>12</c:v>
                </c:pt>
                <c:pt idx="3">
                  <c:v>2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45-49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East Coast Radio</c:v>
                </c:pt>
                <c:pt idx="1">
                  <c:v>Metro FM</c:v>
                </c:pt>
                <c:pt idx="2">
                  <c:v>Ukhozi FM</c:v>
                </c:pt>
                <c:pt idx="3">
                  <c:v>Vuma FM</c:v>
                </c:pt>
              </c:strCache>
            </c:strRef>
          </c:cat>
          <c:val>
            <c:numRef>
              <c:f>Sheet1!$F$2:$F$5</c:f>
              <c:numCache>
                <c:formatCode>General</c:formatCode>
                <c:ptCount val="4"/>
                <c:pt idx="0">
                  <c:v>17</c:v>
                </c:pt>
                <c:pt idx="1">
                  <c:v>65</c:v>
                </c:pt>
                <c:pt idx="2">
                  <c:v>17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861192"/>
        <c:axId val="291404400"/>
      </c:barChart>
      <c:catAx>
        <c:axId val="2486119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lang="en-ZA" sz="1000">
                <a:latin typeface="Comic Sans MS" pitchFamily="66" charset="0"/>
              </a:defRPr>
            </a:pPr>
            <a:endParaRPr lang="en-US"/>
          </a:p>
        </c:txPr>
        <c:crossAx val="291404400"/>
        <c:crosses val="autoZero"/>
        <c:auto val="1"/>
        <c:lblAlgn val="ctr"/>
        <c:lblOffset val="100"/>
        <c:noMultiLvlLbl val="0"/>
      </c:catAx>
      <c:valAx>
        <c:axId val="2914044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en-ZA" sz="1000"/>
            </a:pPr>
            <a:endParaRPr lang="en-US"/>
          </a:p>
        </c:txPr>
        <c:crossAx val="24861192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lang="en-ZA" sz="12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8909230096237976E-2"/>
          <c:y val="0.11054256545996032"/>
          <c:w val="0.9217536415158275"/>
          <c:h val="0.6694976599822242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Sheet1!$A$2:$A$12</c:f>
              <c:strCache>
                <c:ptCount val="11"/>
                <c:pt idx="0">
                  <c:v>It is every South Africans responsibility to know what's going on in politics</c:v>
                </c:pt>
                <c:pt idx="1">
                  <c:v>South African are too concerned with politics</c:v>
                </c:pt>
                <c:pt idx="2">
                  <c:v>I am proud to be South African</c:v>
                </c:pt>
                <c:pt idx="3">
                  <c:v>Our education system is lacking</c:v>
                </c:pt>
                <c:pt idx="4">
                  <c:v>I think that this country could be better run</c:v>
                </c:pt>
                <c:pt idx="5">
                  <c:v>Having an excellent education is important to me</c:v>
                </c:pt>
                <c:pt idx="6">
                  <c:v>I think that our leaders are too harshly criticised in this country</c:v>
                </c:pt>
                <c:pt idx="7">
                  <c:v>I believe that everything is going smoothly in this country</c:v>
                </c:pt>
                <c:pt idx="8">
                  <c:v>I like to keep on top of current events</c:v>
                </c:pt>
                <c:pt idx="9">
                  <c:v>I think that white people are still more privileged in this country</c:v>
                </c:pt>
                <c:pt idx="10">
                  <c:v>South Africa belongs to all who live in it</c:v>
                </c:pt>
              </c:strCache>
            </c:strRef>
          </c:cat>
          <c:val>
            <c:numRef>
              <c:f>Sheet1!$B$2:$B$12</c:f>
              <c:numCache>
                <c:formatCode>0.0</c:formatCode>
                <c:ptCount val="11"/>
                <c:pt idx="0">
                  <c:v>8.1</c:v>
                </c:pt>
                <c:pt idx="1">
                  <c:v>7.1</c:v>
                </c:pt>
                <c:pt idx="2">
                  <c:v>9.4</c:v>
                </c:pt>
                <c:pt idx="3">
                  <c:v>7.5</c:v>
                </c:pt>
                <c:pt idx="4">
                  <c:v>7.4</c:v>
                </c:pt>
                <c:pt idx="5">
                  <c:v>9.3000000000000007</c:v>
                </c:pt>
                <c:pt idx="6">
                  <c:v>6.4</c:v>
                </c:pt>
                <c:pt idx="7">
                  <c:v>3.4</c:v>
                </c:pt>
                <c:pt idx="8">
                  <c:v>7.5</c:v>
                </c:pt>
                <c:pt idx="9">
                  <c:v>6.6</c:v>
                </c:pt>
                <c:pt idx="10">
                  <c:v>8.8000000000000007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35-44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Sheet1!$A$2:$A$12</c:f>
              <c:strCache>
                <c:ptCount val="11"/>
                <c:pt idx="0">
                  <c:v>It is every South Africans responsibility to know what's going on in politics</c:v>
                </c:pt>
                <c:pt idx="1">
                  <c:v>South African are too concerned with politics</c:v>
                </c:pt>
                <c:pt idx="2">
                  <c:v>I am proud to be South African</c:v>
                </c:pt>
                <c:pt idx="3">
                  <c:v>Our education system is lacking</c:v>
                </c:pt>
                <c:pt idx="4">
                  <c:v>I think that this country could be better run</c:v>
                </c:pt>
                <c:pt idx="5">
                  <c:v>Having an excellent education is important to me</c:v>
                </c:pt>
                <c:pt idx="6">
                  <c:v>I think that our leaders are too harshly criticised in this country</c:v>
                </c:pt>
                <c:pt idx="7">
                  <c:v>I believe that everything is going smoothly in this country</c:v>
                </c:pt>
                <c:pt idx="8">
                  <c:v>I like to keep on top of current events</c:v>
                </c:pt>
                <c:pt idx="9">
                  <c:v>I think that white people are still more privileged in this country</c:v>
                </c:pt>
                <c:pt idx="10">
                  <c:v>South Africa belongs to all who live in it</c:v>
                </c:pt>
              </c:strCache>
            </c:strRef>
          </c:cat>
          <c:val>
            <c:numRef>
              <c:f>Sheet1!$C$2:$C$12</c:f>
              <c:numCache>
                <c:formatCode>0.0</c:formatCode>
                <c:ptCount val="11"/>
                <c:pt idx="0">
                  <c:v>8.2000000000000011</c:v>
                </c:pt>
                <c:pt idx="1">
                  <c:v>7.8</c:v>
                </c:pt>
                <c:pt idx="2">
                  <c:v>9.7000000000000011</c:v>
                </c:pt>
                <c:pt idx="3">
                  <c:v>8</c:v>
                </c:pt>
                <c:pt idx="4">
                  <c:v>8.3000000000000007</c:v>
                </c:pt>
                <c:pt idx="5">
                  <c:v>9.8000000000000007</c:v>
                </c:pt>
                <c:pt idx="6">
                  <c:v>6.9</c:v>
                </c:pt>
                <c:pt idx="7">
                  <c:v>3.3</c:v>
                </c:pt>
                <c:pt idx="8">
                  <c:v>7.6</c:v>
                </c:pt>
                <c:pt idx="9">
                  <c:v>6.2</c:v>
                </c:pt>
                <c:pt idx="10">
                  <c:v>9.2000000000000011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45-49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Sheet1!$A$2:$A$12</c:f>
              <c:strCache>
                <c:ptCount val="11"/>
                <c:pt idx="0">
                  <c:v>It is every South Africans responsibility to know what's going on in politics</c:v>
                </c:pt>
                <c:pt idx="1">
                  <c:v>South African are too concerned with politics</c:v>
                </c:pt>
                <c:pt idx="2">
                  <c:v>I am proud to be South African</c:v>
                </c:pt>
                <c:pt idx="3">
                  <c:v>Our education system is lacking</c:v>
                </c:pt>
                <c:pt idx="4">
                  <c:v>I think that this country could be better run</c:v>
                </c:pt>
                <c:pt idx="5">
                  <c:v>Having an excellent education is important to me</c:v>
                </c:pt>
                <c:pt idx="6">
                  <c:v>I think that our leaders are too harshly criticised in this country</c:v>
                </c:pt>
                <c:pt idx="7">
                  <c:v>I believe that everything is going smoothly in this country</c:v>
                </c:pt>
                <c:pt idx="8">
                  <c:v>I like to keep on top of current events</c:v>
                </c:pt>
                <c:pt idx="9">
                  <c:v>I think that white people are still more privileged in this country</c:v>
                </c:pt>
                <c:pt idx="10">
                  <c:v>South Africa belongs to all who live in it</c:v>
                </c:pt>
              </c:strCache>
            </c:strRef>
          </c:cat>
          <c:val>
            <c:numRef>
              <c:f>Sheet1!$D$2:$D$12</c:f>
              <c:numCache>
                <c:formatCode>0.0</c:formatCode>
                <c:ptCount val="11"/>
                <c:pt idx="0">
                  <c:v>7.1</c:v>
                </c:pt>
                <c:pt idx="1">
                  <c:v>6.7</c:v>
                </c:pt>
                <c:pt idx="2">
                  <c:v>9</c:v>
                </c:pt>
                <c:pt idx="3">
                  <c:v>6.7</c:v>
                </c:pt>
                <c:pt idx="4">
                  <c:v>7</c:v>
                </c:pt>
                <c:pt idx="5">
                  <c:v>8.5</c:v>
                </c:pt>
                <c:pt idx="6">
                  <c:v>4.9000000000000004</c:v>
                </c:pt>
                <c:pt idx="7">
                  <c:v>3.3</c:v>
                </c:pt>
                <c:pt idx="8">
                  <c:v>7.4</c:v>
                </c:pt>
                <c:pt idx="9">
                  <c:v>6.8</c:v>
                </c:pt>
                <c:pt idx="10">
                  <c:v>7.5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92660056"/>
        <c:axId val="292663192"/>
      </c:barChart>
      <c:catAx>
        <c:axId val="2926600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accent1"/>
            </a:solidFill>
          </a:ln>
        </c:spPr>
        <c:txPr>
          <a:bodyPr rot="-5400000" vert="horz" anchor="t" anchorCtr="1"/>
          <a:lstStyle/>
          <a:p>
            <a:pPr>
              <a:defRPr lang="en-ZA" sz="800" b="0">
                <a:solidFill>
                  <a:schemeClr val="bg1"/>
                </a:solidFill>
                <a:effectLst/>
                <a:latin typeface="Comic Sans MS" pitchFamily="66" charset="0"/>
                <a:cs typeface="Times New Roman" pitchFamily="18" charset="0"/>
              </a:defRPr>
            </a:pPr>
            <a:endParaRPr lang="en-US"/>
          </a:p>
        </c:txPr>
        <c:crossAx val="292663192"/>
        <c:crosses val="autoZero"/>
        <c:auto val="1"/>
        <c:lblAlgn val="ctr"/>
        <c:lblOffset val="100"/>
        <c:noMultiLvlLbl val="0"/>
      </c:catAx>
      <c:valAx>
        <c:axId val="292663192"/>
        <c:scaling>
          <c:orientation val="minMax"/>
          <c:max val="10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lang="en-ZA" sz="1000"/>
            </a:pPr>
            <a:endParaRPr lang="en-US"/>
          </a:p>
        </c:txPr>
        <c:crossAx val="292660056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lang="en-ZA" sz="12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8909283789081099E-2"/>
          <c:y val="0.11054257860237748"/>
          <c:w val="0.9217536415158275"/>
          <c:h val="0.6694976599822242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Sheet1!$A$2:$A$12</c:f>
              <c:strCache>
                <c:ptCount val="11"/>
                <c:pt idx="0">
                  <c:v>It is every South Africans responsibility to know what's going on in politics</c:v>
                </c:pt>
                <c:pt idx="1">
                  <c:v>South African are too concerned with politics</c:v>
                </c:pt>
                <c:pt idx="2">
                  <c:v>I am proud to be South African</c:v>
                </c:pt>
                <c:pt idx="3">
                  <c:v>Our education system is lacking</c:v>
                </c:pt>
                <c:pt idx="4">
                  <c:v>I think that this country could be better run</c:v>
                </c:pt>
                <c:pt idx="5">
                  <c:v>Having an excellent education is important to me</c:v>
                </c:pt>
                <c:pt idx="6">
                  <c:v>I think that our leaders are too harshly criticised in this country</c:v>
                </c:pt>
                <c:pt idx="7">
                  <c:v>I believe that everything is going smoothly in this country</c:v>
                </c:pt>
                <c:pt idx="8">
                  <c:v>I like to keep on top of current events</c:v>
                </c:pt>
                <c:pt idx="9">
                  <c:v>I think that white people are still more privileged in this country</c:v>
                </c:pt>
                <c:pt idx="10">
                  <c:v>South Africa belongs to all who live in it</c:v>
                </c:pt>
              </c:strCache>
            </c:strRef>
          </c:cat>
          <c:val>
            <c:numRef>
              <c:f>Sheet1!$B$2:$B$12</c:f>
              <c:numCache>
                <c:formatCode>0.0</c:formatCode>
                <c:ptCount val="11"/>
                <c:pt idx="0">
                  <c:v>8.1</c:v>
                </c:pt>
                <c:pt idx="1">
                  <c:v>7.1</c:v>
                </c:pt>
                <c:pt idx="2">
                  <c:v>9.4</c:v>
                </c:pt>
                <c:pt idx="3">
                  <c:v>7.5</c:v>
                </c:pt>
                <c:pt idx="4">
                  <c:v>7.4</c:v>
                </c:pt>
                <c:pt idx="5">
                  <c:v>9.3000000000000007</c:v>
                </c:pt>
                <c:pt idx="6">
                  <c:v>6.4</c:v>
                </c:pt>
                <c:pt idx="7">
                  <c:v>3.4</c:v>
                </c:pt>
                <c:pt idx="8">
                  <c:v>7.5</c:v>
                </c:pt>
                <c:pt idx="9">
                  <c:v>6.6</c:v>
                </c:pt>
                <c:pt idx="10">
                  <c:v>8.8000000000000007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ECR - P1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Sheet1!$A$2:$A$12</c:f>
              <c:strCache>
                <c:ptCount val="11"/>
                <c:pt idx="0">
                  <c:v>It is every South Africans responsibility to know what's going on in politics</c:v>
                </c:pt>
                <c:pt idx="1">
                  <c:v>South African are too concerned with politics</c:v>
                </c:pt>
                <c:pt idx="2">
                  <c:v>I am proud to be South African</c:v>
                </c:pt>
                <c:pt idx="3">
                  <c:v>Our education system is lacking</c:v>
                </c:pt>
                <c:pt idx="4">
                  <c:v>I think that this country could be better run</c:v>
                </c:pt>
                <c:pt idx="5">
                  <c:v>Having an excellent education is important to me</c:v>
                </c:pt>
                <c:pt idx="6">
                  <c:v>I think that our leaders are too harshly criticised in this country</c:v>
                </c:pt>
                <c:pt idx="7">
                  <c:v>I believe that everything is going smoothly in this country</c:v>
                </c:pt>
                <c:pt idx="8">
                  <c:v>I like to keep on top of current events</c:v>
                </c:pt>
                <c:pt idx="9">
                  <c:v>I think that white people are still more privileged in this country</c:v>
                </c:pt>
                <c:pt idx="10">
                  <c:v>South Africa belongs to all who live in it</c:v>
                </c:pt>
              </c:strCache>
            </c:strRef>
          </c:cat>
          <c:val>
            <c:numRef>
              <c:f>Sheet1!$C$2:$C$12</c:f>
              <c:numCache>
                <c:formatCode>0.0</c:formatCode>
                <c:ptCount val="11"/>
                <c:pt idx="0">
                  <c:v>7.7</c:v>
                </c:pt>
                <c:pt idx="1">
                  <c:v>7.7</c:v>
                </c:pt>
                <c:pt idx="2">
                  <c:v>9.5</c:v>
                </c:pt>
                <c:pt idx="3">
                  <c:v>8.6</c:v>
                </c:pt>
                <c:pt idx="4">
                  <c:v>8</c:v>
                </c:pt>
                <c:pt idx="5">
                  <c:v>9.4</c:v>
                </c:pt>
                <c:pt idx="6">
                  <c:v>7</c:v>
                </c:pt>
                <c:pt idx="7">
                  <c:v>3</c:v>
                </c:pt>
                <c:pt idx="8">
                  <c:v>7</c:v>
                </c:pt>
                <c:pt idx="9">
                  <c:v>6.7</c:v>
                </c:pt>
                <c:pt idx="10">
                  <c:v>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Metro - P1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Sheet1!$A$2:$A$12</c:f>
              <c:strCache>
                <c:ptCount val="11"/>
                <c:pt idx="0">
                  <c:v>It is every South Africans responsibility to know what's going on in politics</c:v>
                </c:pt>
                <c:pt idx="1">
                  <c:v>South African are too concerned with politics</c:v>
                </c:pt>
                <c:pt idx="2">
                  <c:v>I am proud to be South African</c:v>
                </c:pt>
                <c:pt idx="3">
                  <c:v>Our education system is lacking</c:v>
                </c:pt>
                <c:pt idx="4">
                  <c:v>I think that this country could be better run</c:v>
                </c:pt>
                <c:pt idx="5">
                  <c:v>Having an excellent education is important to me</c:v>
                </c:pt>
                <c:pt idx="6">
                  <c:v>I think that our leaders are too harshly criticised in this country</c:v>
                </c:pt>
                <c:pt idx="7">
                  <c:v>I believe that everything is going smoothly in this country</c:v>
                </c:pt>
                <c:pt idx="8">
                  <c:v>I like to keep on top of current events</c:v>
                </c:pt>
                <c:pt idx="9">
                  <c:v>I think that white people are still more privileged in this country</c:v>
                </c:pt>
                <c:pt idx="10">
                  <c:v>South Africa belongs to all who live in it</c:v>
                </c:pt>
              </c:strCache>
            </c:strRef>
          </c:cat>
          <c:val>
            <c:numRef>
              <c:f>Sheet1!$D$2:$D$12</c:f>
              <c:numCache>
                <c:formatCode>0.0</c:formatCode>
                <c:ptCount val="11"/>
                <c:pt idx="0">
                  <c:v>8.1</c:v>
                </c:pt>
                <c:pt idx="1">
                  <c:v>7</c:v>
                </c:pt>
                <c:pt idx="2">
                  <c:v>9.3000000000000007</c:v>
                </c:pt>
                <c:pt idx="3">
                  <c:v>7</c:v>
                </c:pt>
                <c:pt idx="4">
                  <c:v>7.7</c:v>
                </c:pt>
                <c:pt idx="5">
                  <c:v>9.3000000000000007</c:v>
                </c:pt>
                <c:pt idx="6">
                  <c:v>6.6</c:v>
                </c:pt>
                <c:pt idx="7">
                  <c:v>4.2</c:v>
                </c:pt>
                <c:pt idx="8">
                  <c:v>8.2000000000000011</c:v>
                </c:pt>
                <c:pt idx="9">
                  <c:v>5.7</c:v>
                </c:pt>
                <c:pt idx="10">
                  <c:v>9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Ukhozi - P1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Sheet1!$A$2:$A$12</c:f>
              <c:strCache>
                <c:ptCount val="11"/>
                <c:pt idx="0">
                  <c:v>It is every South Africans responsibility to know what's going on in politics</c:v>
                </c:pt>
                <c:pt idx="1">
                  <c:v>South African are too concerned with politics</c:v>
                </c:pt>
                <c:pt idx="2">
                  <c:v>I am proud to be South African</c:v>
                </c:pt>
                <c:pt idx="3">
                  <c:v>Our education system is lacking</c:v>
                </c:pt>
                <c:pt idx="4">
                  <c:v>I think that this country could be better run</c:v>
                </c:pt>
                <c:pt idx="5">
                  <c:v>Having an excellent education is important to me</c:v>
                </c:pt>
                <c:pt idx="6">
                  <c:v>I think that our leaders are too harshly criticised in this country</c:v>
                </c:pt>
                <c:pt idx="7">
                  <c:v>I believe that everything is going smoothly in this country</c:v>
                </c:pt>
                <c:pt idx="8">
                  <c:v>I like to keep on top of current events</c:v>
                </c:pt>
                <c:pt idx="9">
                  <c:v>I think that white people are still more privileged in this country</c:v>
                </c:pt>
                <c:pt idx="10">
                  <c:v>South Africa belongs to all who live in it</c:v>
                </c:pt>
              </c:strCache>
            </c:strRef>
          </c:cat>
          <c:val>
            <c:numRef>
              <c:f>Sheet1!$E$2:$E$12</c:f>
              <c:numCache>
                <c:formatCode>0.0</c:formatCode>
                <c:ptCount val="11"/>
                <c:pt idx="0">
                  <c:v>8.4</c:v>
                </c:pt>
                <c:pt idx="1">
                  <c:v>7.2</c:v>
                </c:pt>
                <c:pt idx="2">
                  <c:v>9.6</c:v>
                </c:pt>
                <c:pt idx="3">
                  <c:v>7.2</c:v>
                </c:pt>
                <c:pt idx="4">
                  <c:v>6.6</c:v>
                </c:pt>
                <c:pt idx="5">
                  <c:v>9.4</c:v>
                </c:pt>
                <c:pt idx="6">
                  <c:v>6</c:v>
                </c:pt>
                <c:pt idx="7">
                  <c:v>3.5</c:v>
                </c:pt>
                <c:pt idx="8">
                  <c:v>7.1</c:v>
                </c:pt>
                <c:pt idx="9">
                  <c:v>7.3</c:v>
                </c:pt>
                <c:pt idx="10">
                  <c:v>8.8000000000000007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Vuma - P1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Sheet1!$A$2:$A$12</c:f>
              <c:strCache>
                <c:ptCount val="11"/>
                <c:pt idx="0">
                  <c:v>It is every South Africans responsibility to know what's going on in politics</c:v>
                </c:pt>
                <c:pt idx="1">
                  <c:v>South African are too concerned with politics</c:v>
                </c:pt>
                <c:pt idx="2">
                  <c:v>I am proud to be South African</c:v>
                </c:pt>
                <c:pt idx="3">
                  <c:v>Our education system is lacking</c:v>
                </c:pt>
                <c:pt idx="4">
                  <c:v>I think that this country could be better run</c:v>
                </c:pt>
                <c:pt idx="5">
                  <c:v>Having an excellent education is important to me</c:v>
                </c:pt>
                <c:pt idx="6">
                  <c:v>I think that our leaders are too harshly criticised in this country</c:v>
                </c:pt>
                <c:pt idx="7">
                  <c:v>I believe that everything is going smoothly in this country</c:v>
                </c:pt>
                <c:pt idx="8">
                  <c:v>I like to keep on top of current events</c:v>
                </c:pt>
                <c:pt idx="9">
                  <c:v>I think that white people are still more privileged in this country</c:v>
                </c:pt>
                <c:pt idx="10">
                  <c:v>South Africa belongs to all who live in it</c:v>
                </c:pt>
              </c:strCache>
            </c:strRef>
          </c:cat>
          <c:val>
            <c:numRef>
              <c:f>Sheet1!$F$2:$F$12</c:f>
              <c:numCache>
                <c:formatCode>0.0</c:formatCode>
                <c:ptCount val="11"/>
                <c:pt idx="0">
                  <c:v>7.9</c:v>
                </c:pt>
                <c:pt idx="1">
                  <c:v>5.9</c:v>
                </c:pt>
                <c:pt idx="2">
                  <c:v>9</c:v>
                </c:pt>
                <c:pt idx="3">
                  <c:v>7</c:v>
                </c:pt>
                <c:pt idx="4">
                  <c:v>7.3</c:v>
                </c:pt>
                <c:pt idx="5">
                  <c:v>9</c:v>
                </c:pt>
                <c:pt idx="6">
                  <c:v>5.0999999999999996</c:v>
                </c:pt>
                <c:pt idx="7">
                  <c:v>1.8</c:v>
                </c:pt>
                <c:pt idx="8">
                  <c:v>7.9</c:v>
                </c:pt>
                <c:pt idx="9">
                  <c:v>6.9</c:v>
                </c:pt>
                <c:pt idx="10">
                  <c:v>7.4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Vuma - P2+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Sheet1!$A$2:$A$12</c:f>
              <c:strCache>
                <c:ptCount val="11"/>
                <c:pt idx="0">
                  <c:v>It is every South Africans responsibility to know what's going on in politics</c:v>
                </c:pt>
                <c:pt idx="1">
                  <c:v>South African are too concerned with politics</c:v>
                </c:pt>
                <c:pt idx="2">
                  <c:v>I am proud to be South African</c:v>
                </c:pt>
                <c:pt idx="3">
                  <c:v>Our education system is lacking</c:v>
                </c:pt>
                <c:pt idx="4">
                  <c:v>I think that this country could be better run</c:v>
                </c:pt>
                <c:pt idx="5">
                  <c:v>Having an excellent education is important to me</c:v>
                </c:pt>
                <c:pt idx="6">
                  <c:v>I think that our leaders are too harshly criticised in this country</c:v>
                </c:pt>
                <c:pt idx="7">
                  <c:v>I believe that everything is going smoothly in this country</c:v>
                </c:pt>
                <c:pt idx="8">
                  <c:v>I like to keep on top of current events</c:v>
                </c:pt>
                <c:pt idx="9">
                  <c:v>I think that white people are still more privileged in this country</c:v>
                </c:pt>
                <c:pt idx="10">
                  <c:v>South Africa belongs to all who live in it</c:v>
                </c:pt>
              </c:strCache>
            </c:strRef>
          </c:cat>
          <c:val>
            <c:numRef>
              <c:f>Sheet1!$G$2:$G$12</c:f>
              <c:numCache>
                <c:formatCode>0.0</c:formatCode>
                <c:ptCount val="11"/>
                <c:pt idx="0">
                  <c:v>7.5</c:v>
                </c:pt>
                <c:pt idx="1">
                  <c:v>6.5</c:v>
                </c:pt>
                <c:pt idx="2">
                  <c:v>8.8000000000000007</c:v>
                </c:pt>
                <c:pt idx="3">
                  <c:v>7.6</c:v>
                </c:pt>
                <c:pt idx="4">
                  <c:v>6.1</c:v>
                </c:pt>
                <c:pt idx="5">
                  <c:v>9.1</c:v>
                </c:pt>
                <c:pt idx="6">
                  <c:v>6.1</c:v>
                </c:pt>
                <c:pt idx="7">
                  <c:v>3.6</c:v>
                </c:pt>
                <c:pt idx="8">
                  <c:v>6.5</c:v>
                </c:pt>
                <c:pt idx="9">
                  <c:v>6.1</c:v>
                </c:pt>
                <c:pt idx="10">
                  <c:v>9.1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92663584"/>
        <c:axId val="292663976"/>
      </c:barChart>
      <c:catAx>
        <c:axId val="2926635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accent1"/>
            </a:solidFill>
          </a:ln>
        </c:spPr>
        <c:txPr>
          <a:bodyPr rot="-5400000" vert="horz" anchor="t" anchorCtr="1"/>
          <a:lstStyle/>
          <a:p>
            <a:pPr>
              <a:defRPr lang="en-ZA" sz="800" b="0">
                <a:solidFill>
                  <a:schemeClr val="bg1"/>
                </a:solidFill>
                <a:effectLst/>
                <a:latin typeface="Comic Sans MS" pitchFamily="66" charset="0"/>
                <a:cs typeface="Times New Roman" pitchFamily="18" charset="0"/>
              </a:defRPr>
            </a:pPr>
            <a:endParaRPr lang="en-US"/>
          </a:p>
        </c:txPr>
        <c:crossAx val="292663976"/>
        <c:crosses val="autoZero"/>
        <c:auto val="1"/>
        <c:lblAlgn val="ctr"/>
        <c:lblOffset val="100"/>
        <c:noMultiLvlLbl val="0"/>
      </c:catAx>
      <c:valAx>
        <c:axId val="292663976"/>
        <c:scaling>
          <c:orientation val="minMax"/>
          <c:max val="10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lang="en-ZA" sz="1000"/>
            </a:pPr>
            <a:endParaRPr lang="en-US"/>
          </a:p>
        </c:txPr>
        <c:crossAx val="292663584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lang="en-ZA" sz="12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8909283789081099E-2"/>
          <c:y val="0.11054257860237748"/>
          <c:w val="0.9217536415158275"/>
          <c:h val="0.826576560937673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Religion is important to me</c:v>
                </c:pt>
                <c:pt idx="1">
                  <c:v>Religion is not important to me</c:v>
                </c:pt>
                <c:pt idx="2">
                  <c:v>Church is a central part of my life</c:v>
                </c:pt>
                <c:pt idx="3">
                  <c:v>My belief is a central part of my life</c:v>
                </c:pt>
              </c:strCache>
            </c:strRef>
          </c:cat>
          <c:val>
            <c:numRef>
              <c:f>Sheet1!$B$2:$B$5</c:f>
              <c:numCache>
                <c:formatCode>0.0</c:formatCode>
                <c:ptCount val="4"/>
                <c:pt idx="0">
                  <c:v>8.5</c:v>
                </c:pt>
                <c:pt idx="1">
                  <c:v>3.5</c:v>
                </c:pt>
                <c:pt idx="2">
                  <c:v>7.8</c:v>
                </c:pt>
                <c:pt idx="3">
                  <c:v>9.4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Female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Religion is important to me</c:v>
                </c:pt>
                <c:pt idx="1">
                  <c:v>Religion is not important to me</c:v>
                </c:pt>
                <c:pt idx="2">
                  <c:v>Church is a central part of my life</c:v>
                </c:pt>
                <c:pt idx="3">
                  <c:v>My belief is a central part of my life</c:v>
                </c:pt>
              </c:strCache>
            </c:strRef>
          </c:cat>
          <c:val>
            <c:numRef>
              <c:f>Sheet1!$C$2:$C$5</c:f>
              <c:numCache>
                <c:formatCode>0.0</c:formatCode>
                <c:ptCount val="4"/>
                <c:pt idx="0">
                  <c:v>8.6</c:v>
                </c:pt>
                <c:pt idx="1">
                  <c:v>3.6</c:v>
                </c:pt>
                <c:pt idx="2">
                  <c:v>7.9</c:v>
                </c:pt>
                <c:pt idx="3">
                  <c:v>9.2000000000000011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Male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Religion is important to me</c:v>
                </c:pt>
                <c:pt idx="1">
                  <c:v>Religion is not important to me</c:v>
                </c:pt>
                <c:pt idx="2">
                  <c:v>Church is a central part of my life</c:v>
                </c:pt>
                <c:pt idx="3">
                  <c:v>My belief is a central part of my life</c:v>
                </c:pt>
              </c:strCache>
            </c:strRef>
          </c:cat>
          <c:val>
            <c:numRef>
              <c:f>Sheet1!$D$2:$D$5</c:f>
              <c:numCache>
                <c:formatCode>0.0</c:formatCode>
                <c:ptCount val="4"/>
                <c:pt idx="0">
                  <c:v>8.4</c:v>
                </c:pt>
                <c:pt idx="1">
                  <c:v>3.3</c:v>
                </c:pt>
                <c:pt idx="2">
                  <c:v>7.7</c:v>
                </c:pt>
                <c:pt idx="3">
                  <c:v>9.7000000000000011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92661232"/>
        <c:axId val="292664760"/>
      </c:barChart>
      <c:catAx>
        <c:axId val="2926612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accent1"/>
            </a:solidFill>
          </a:ln>
        </c:spPr>
        <c:txPr>
          <a:bodyPr rot="0" vert="horz" anchor="t" anchorCtr="1"/>
          <a:lstStyle/>
          <a:p>
            <a:pPr>
              <a:defRPr lang="en-ZA" sz="900" b="0">
                <a:solidFill>
                  <a:schemeClr val="bg1"/>
                </a:solidFill>
                <a:effectLst/>
                <a:latin typeface="Comic Sans MS" pitchFamily="66" charset="0"/>
                <a:cs typeface="Times New Roman" pitchFamily="18" charset="0"/>
              </a:defRPr>
            </a:pPr>
            <a:endParaRPr lang="en-US"/>
          </a:p>
        </c:txPr>
        <c:crossAx val="292664760"/>
        <c:crosses val="autoZero"/>
        <c:auto val="1"/>
        <c:lblAlgn val="ctr"/>
        <c:lblOffset val="100"/>
        <c:noMultiLvlLbl val="0"/>
      </c:catAx>
      <c:valAx>
        <c:axId val="292664760"/>
        <c:scaling>
          <c:orientation val="minMax"/>
          <c:max val="10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lang="en-ZA" sz="1000"/>
            </a:pPr>
            <a:endParaRPr lang="en-US"/>
          </a:p>
        </c:txPr>
        <c:crossAx val="292661232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lang="en-ZA" sz="12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8909283789081099E-2"/>
          <c:y val="0.11054257860237748"/>
          <c:w val="0.9217536415158275"/>
          <c:h val="0.826576560937673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Religion is important to me</c:v>
                </c:pt>
                <c:pt idx="1">
                  <c:v>Religion is not important to me</c:v>
                </c:pt>
                <c:pt idx="2">
                  <c:v>Church is a central part of my life</c:v>
                </c:pt>
                <c:pt idx="3">
                  <c:v>My belief is a central part of my life</c:v>
                </c:pt>
              </c:strCache>
            </c:strRef>
          </c:cat>
          <c:val>
            <c:numRef>
              <c:f>Sheet1!$B$2:$B$5</c:f>
              <c:numCache>
                <c:formatCode>0.0</c:formatCode>
                <c:ptCount val="4"/>
                <c:pt idx="0">
                  <c:v>8.5</c:v>
                </c:pt>
                <c:pt idx="1">
                  <c:v>3.5</c:v>
                </c:pt>
                <c:pt idx="2">
                  <c:v>7.8</c:v>
                </c:pt>
                <c:pt idx="3">
                  <c:v>9.4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35-44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Religion is important to me</c:v>
                </c:pt>
                <c:pt idx="1">
                  <c:v>Religion is not important to me</c:v>
                </c:pt>
                <c:pt idx="2">
                  <c:v>Church is a central part of my life</c:v>
                </c:pt>
                <c:pt idx="3">
                  <c:v>My belief is a central part of my life</c:v>
                </c:pt>
              </c:strCache>
            </c:strRef>
          </c:cat>
          <c:val>
            <c:numRef>
              <c:f>Sheet1!$C$2:$C$5</c:f>
              <c:numCache>
                <c:formatCode>0.0</c:formatCode>
                <c:ptCount val="4"/>
                <c:pt idx="0">
                  <c:v>8.7000000000000011</c:v>
                </c:pt>
                <c:pt idx="1">
                  <c:v>3</c:v>
                </c:pt>
                <c:pt idx="2">
                  <c:v>8</c:v>
                </c:pt>
                <c:pt idx="3">
                  <c:v>9.7000000000000011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45-49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Religion is important to me</c:v>
                </c:pt>
                <c:pt idx="1">
                  <c:v>Religion is not important to me</c:v>
                </c:pt>
                <c:pt idx="2">
                  <c:v>Church is a central part of my life</c:v>
                </c:pt>
                <c:pt idx="3">
                  <c:v>My belief is a central part of my life</c:v>
                </c:pt>
              </c:strCache>
            </c:strRef>
          </c:cat>
          <c:val>
            <c:numRef>
              <c:f>Sheet1!$D$2:$D$5</c:f>
              <c:numCache>
                <c:formatCode>0.0</c:formatCode>
                <c:ptCount val="4"/>
                <c:pt idx="0">
                  <c:v>7.6</c:v>
                </c:pt>
                <c:pt idx="1">
                  <c:v>4.3</c:v>
                </c:pt>
                <c:pt idx="2">
                  <c:v>6.6</c:v>
                </c:pt>
                <c:pt idx="3">
                  <c:v>8.4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92662408"/>
        <c:axId val="292665152"/>
      </c:barChart>
      <c:catAx>
        <c:axId val="2926624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accent1"/>
            </a:solidFill>
          </a:ln>
        </c:spPr>
        <c:txPr>
          <a:bodyPr rot="0" vert="horz" anchor="t" anchorCtr="1"/>
          <a:lstStyle/>
          <a:p>
            <a:pPr>
              <a:defRPr lang="en-ZA" sz="900" b="0">
                <a:solidFill>
                  <a:schemeClr val="bg1"/>
                </a:solidFill>
                <a:effectLst/>
                <a:latin typeface="Comic Sans MS" pitchFamily="66" charset="0"/>
                <a:cs typeface="Times New Roman" pitchFamily="18" charset="0"/>
              </a:defRPr>
            </a:pPr>
            <a:endParaRPr lang="en-US"/>
          </a:p>
        </c:txPr>
        <c:crossAx val="292665152"/>
        <c:crosses val="autoZero"/>
        <c:auto val="1"/>
        <c:lblAlgn val="ctr"/>
        <c:lblOffset val="100"/>
        <c:noMultiLvlLbl val="0"/>
      </c:catAx>
      <c:valAx>
        <c:axId val="292665152"/>
        <c:scaling>
          <c:orientation val="minMax"/>
          <c:max val="10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lang="en-ZA" sz="1000"/>
            </a:pPr>
            <a:endParaRPr lang="en-US"/>
          </a:p>
        </c:txPr>
        <c:crossAx val="292662408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lang="en-ZA" sz="12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8909283789081099E-2"/>
          <c:y val="0.11054257860237748"/>
          <c:w val="0.9217536415158275"/>
          <c:h val="0.826576560937673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Religion is important to me</c:v>
                </c:pt>
                <c:pt idx="1">
                  <c:v>Religion is not important to me</c:v>
                </c:pt>
                <c:pt idx="2">
                  <c:v>Church is a central part of my life</c:v>
                </c:pt>
                <c:pt idx="3">
                  <c:v>My belief is a central part of my life</c:v>
                </c:pt>
              </c:strCache>
            </c:strRef>
          </c:cat>
          <c:val>
            <c:numRef>
              <c:f>Sheet1!$B$2:$B$5</c:f>
              <c:numCache>
                <c:formatCode>0.0</c:formatCode>
                <c:ptCount val="4"/>
                <c:pt idx="0">
                  <c:v>8.5</c:v>
                </c:pt>
                <c:pt idx="1">
                  <c:v>3.5</c:v>
                </c:pt>
                <c:pt idx="2">
                  <c:v>7.8</c:v>
                </c:pt>
                <c:pt idx="3">
                  <c:v>9.4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ECR - P1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Religion is important to me</c:v>
                </c:pt>
                <c:pt idx="1">
                  <c:v>Religion is not important to me</c:v>
                </c:pt>
                <c:pt idx="2">
                  <c:v>Church is a central part of my life</c:v>
                </c:pt>
                <c:pt idx="3">
                  <c:v>My belief is a central part of my life</c:v>
                </c:pt>
              </c:strCache>
            </c:strRef>
          </c:cat>
          <c:val>
            <c:numRef>
              <c:f>Sheet1!$C$2:$C$5</c:f>
              <c:numCache>
                <c:formatCode>0.0</c:formatCode>
                <c:ptCount val="4"/>
                <c:pt idx="0">
                  <c:v>8.8000000000000007</c:v>
                </c:pt>
                <c:pt idx="1">
                  <c:v>3.9</c:v>
                </c:pt>
                <c:pt idx="2">
                  <c:v>8.1</c:v>
                </c:pt>
                <c:pt idx="3">
                  <c:v>9.6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Metro - P1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Religion is important to me</c:v>
                </c:pt>
                <c:pt idx="1">
                  <c:v>Religion is not important to me</c:v>
                </c:pt>
                <c:pt idx="2">
                  <c:v>Church is a central part of my life</c:v>
                </c:pt>
                <c:pt idx="3">
                  <c:v>My belief is a central part of my life</c:v>
                </c:pt>
              </c:strCache>
            </c:strRef>
          </c:cat>
          <c:val>
            <c:numRef>
              <c:f>Sheet1!$D$2:$D$5</c:f>
              <c:numCache>
                <c:formatCode>0.0</c:formatCode>
                <c:ptCount val="4"/>
                <c:pt idx="0">
                  <c:v>8.1</c:v>
                </c:pt>
                <c:pt idx="1">
                  <c:v>3.6</c:v>
                </c:pt>
                <c:pt idx="2">
                  <c:v>7.6</c:v>
                </c:pt>
                <c:pt idx="3">
                  <c:v>9.3000000000000007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Ukhozi - P1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Religion is important to me</c:v>
                </c:pt>
                <c:pt idx="1">
                  <c:v>Religion is not important to me</c:v>
                </c:pt>
                <c:pt idx="2">
                  <c:v>Church is a central part of my life</c:v>
                </c:pt>
                <c:pt idx="3">
                  <c:v>My belief is a central part of my life</c:v>
                </c:pt>
              </c:strCache>
            </c:strRef>
          </c:cat>
          <c:val>
            <c:numRef>
              <c:f>Sheet1!$E$2:$E$5</c:f>
              <c:numCache>
                <c:formatCode>0.0</c:formatCode>
                <c:ptCount val="4"/>
                <c:pt idx="0">
                  <c:v>9.3000000000000007</c:v>
                </c:pt>
                <c:pt idx="1">
                  <c:v>2.6</c:v>
                </c:pt>
                <c:pt idx="2">
                  <c:v>8.6</c:v>
                </c:pt>
                <c:pt idx="3">
                  <c:v>9.7000000000000011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Vuma - P1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Religion is important to me</c:v>
                </c:pt>
                <c:pt idx="1">
                  <c:v>Religion is not important to me</c:v>
                </c:pt>
                <c:pt idx="2">
                  <c:v>Church is a central part of my life</c:v>
                </c:pt>
                <c:pt idx="3">
                  <c:v>My belief is a central part of my life</c:v>
                </c:pt>
              </c:strCache>
            </c:strRef>
          </c:cat>
          <c:val>
            <c:numRef>
              <c:f>Sheet1!$F$2:$F$5</c:f>
              <c:numCache>
                <c:formatCode>0.0</c:formatCode>
                <c:ptCount val="4"/>
                <c:pt idx="0">
                  <c:v>6.9</c:v>
                </c:pt>
                <c:pt idx="1">
                  <c:v>4.0999999999999996</c:v>
                </c:pt>
                <c:pt idx="2">
                  <c:v>5.8</c:v>
                </c:pt>
                <c:pt idx="3">
                  <c:v>8.1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Vuma - P2+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Religion is important to me</c:v>
                </c:pt>
                <c:pt idx="1">
                  <c:v>Religion is not important to me</c:v>
                </c:pt>
                <c:pt idx="2">
                  <c:v>Church is a central part of my life</c:v>
                </c:pt>
                <c:pt idx="3">
                  <c:v>My belief is a central part of my life</c:v>
                </c:pt>
              </c:strCache>
            </c:strRef>
          </c:cat>
          <c:val>
            <c:numRef>
              <c:f>Sheet1!$G$2:$G$5</c:f>
              <c:numCache>
                <c:formatCode>0.0</c:formatCode>
                <c:ptCount val="4"/>
                <c:pt idx="0">
                  <c:v>8.5</c:v>
                </c:pt>
                <c:pt idx="1">
                  <c:v>2.7</c:v>
                </c:pt>
                <c:pt idx="2">
                  <c:v>7.6</c:v>
                </c:pt>
                <c:pt idx="3">
                  <c:v>9.1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92665936"/>
        <c:axId val="292666328"/>
      </c:barChart>
      <c:catAx>
        <c:axId val="2926659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accent1"/>
            </a:solidFill>
          </a:ln>
        </c:spPr>
        <c:txPr>
          <a:bodyPr rot="0" vert="horz" anchor="t" anchorCtr="1"/>
          <a:lstStyle/>
          <a:p>
            <a:pPr>
              <a:defRPr lang="en-ZA" sz="800" b="0">
                <a:solidFill>
                  <a:schemeClr val="bg1"/>
                </a:solidFill>
                <a:effectLst/>
                <a:latin typeface="Comic Sans MS" pitchFamily="66" charset="0"/>
                <a:cs typeface="Times New Roman" pitchFamily="18" charset="0"/>
              </a:defRPr>
            </a:pPr>
            <a:endParaRPr lang="en-US"/>
          </a:p>
        </c:txPr>
        <c:crossAx val="292666328"/>
        <c:crosses val="autoZero"/>
        <c:auto val="1"/>
        <c:lblAlgn val="ctr"/>
        <c:lblOffset val="100"/>
        <c:noMultiLvlLbl val="0"/>
      </c:catAx>
      <c:valAx>
        <c:axId val="292666328"/>
        <c:scaling>
          <c:orientation val="minMax"/>
          <c:max val="10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lang="en-ZA" sz="1000"/>
            </a:pPr>
            <a:endParaRPr lang="en-US"/>
          </a:p>
        </c:txPr>
        <c:crossAx val="292665936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lang="en-ZA" sz="12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8909283789081099E-2"/>
          <c:y val="0.11054257860237748"/>
          <c:w val="0.9217536415158275"/>
          <c:h val="0.575759377430285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Sheet1!$A$2:$A$13</c:f>
              <c:strCache>
                <c:ptCount val="12"/>
                <c:pt idx="0">
                  <c:v>I am proud to be from KZN</c:v>
                </c:pt>
                <c:pt idx="1">
                  <c:v>I am more likely to go away on holiday when I am on leave rather than stay in the province</c:v>
                </c:pt>
                <c:pt idx="2">
                  <c:v>Being involved in my community is important to me</c:v>
                </c:pt>
                <c:pt idx="3">
                  <c:v>I would not like to leave this province</c:v>
                </c:pt>
                <c:pt idx="4">
                  <c:v>I would easily leave this province for work opportunities elsewhere</c:v>
                </c:pt>
                <c:pt idx="5">
                  <c:v>I a company sponsor and event that I would enjoy then I am more likely to buy its products</c:v>
                </c:pt>
                <c:pt idx="6">
                  <c:v>I am a member of the stokvel</c:v>
                </c:pt>
                <c:pt idx="7">
                  <c:v>I am more interested in what is going on in my community than what happens outside of the province</c:v>
                </c:pt>
                <c:pt idx="8">
                  <c:v>I have no problem with homosexuality</c:v>
                </c:pt>
                <c:pt idx="9">
                  <c:v>I enjoyed the topic of relationships</c:v>
                </c:pt>
                <c:pt idx="10">
                  <c:v>I do not feel well understood by the people around me</c:v>
                </c:pt>
                <c:pt idx="11">
                  <c:v>I am more interested in the news in the province than national news</c:v>
                </c:pt>
              </c:strCache>
            </c:strRef>
          </c:cat>
          <c:val>
            <c:numRef>
              <c:f>Sheet1!$B$2:$B$13</c:f>
              <c:numCache>
                <c:formatCode>0.0</c:formatCode>
                <c:ptCount val="12"/>
                <c:pt idx="0">
                  <c:v>9.2000000000000011</c:v>
                </c:pt>
                <c:pt idx="1">
                  <c:v>7</c:v>
                </c:pt>
                <c:pt idx="2">
                  <c:v>8.1</c:v>
                </c:pt>
                <c:pt idx="3">
                  <c:v>5.7</c:v>
                </c:pt>
                <c:pt idx="4">
                  <c:v>8</c:v>
                </c:pt>
                <c:pt idx="5">
                  <c:v>8</c:v>
                </c:pt>
                <c:pt idx="6">
                  <c:v>6</c:v>
                </c:pt>
                <c:pt idx="7">
                  <c:v>6.5</c:v>
                </c:pt>
                <c:pt idx="8">
                  <c:v>6.2</c:v>
                </c:pt>
                <c:pt idx="9">
                  <c:v>7.8</c:v>
                </c:pt>
                <c:pt idx="10">
                  <c:v>5.3</c:v>
                </c:pt>
                <c:pt idx="11">
                  <c:v>6.2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Female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Sheet1!$A$2:$A$13</c:f>
              <c:strCache>
                <c:ptCount val="12"/>
                <c:pt idx="0">
                  <c:v>I am proud to be from KZN</c:v>
                </c:pt>
                <c:pt idx="1">
                  <c:v>I am more likely to go away on holiday when I am on leave rather than stay in the province</c:v>
                </c:pt>
                <c:pt idx="2">
                  <c:v>Being involved in my community is important to me</c:v>
                </c:pt>
                <c:pt idx="3">
                  <c:v>I would not like to leave this province</c:v>
                </c:pt>
                <c:pt idx="4">
                  <c:v>I would easily leave this province for work opportunities elsewhere</c:v>
                </c:pt>
                <c:pt idx="5">
                  <c:v>I a company sponsor and event that I would enjoy then I am more likely to buy its products</c:v>
                </c:pt>
                <c:pt idx="6">
                  <c:v>I am a member of the stokvel</c:v>
                </c:pt>
                <c:pt idx="7">
                  <c:v>I am more interested in what is going on in my community than what happens outside of the province</c:v>
                </c:pt>
                <c:pt idx="8">
                  <c:v>I have no problem with homosexuality</c:v>
                </c:pt>
                <c:pt idx="9">
                  <c:v>I enjoyed the topic of relationships</c:v>
                </c:pt>
                <c:pt idx="10">
                  <c:v>I do not feel well understood by the people around me</c:v>
                </c:pt>
                <c:pt idx="11">
                  <c:v>I am more interested in the news in the province than national news</c:v>
                </c:pt>
              </c:strCache>
            </c:strRef>
          </c:cat>
          <c:val>
            <c:numRef>
              <c:f>Sheet1!$C$2:$C$13</c:f>
              <c:numCache>
                <c:formatCode>0.0</c:formatCode>
                <c:ptCount val="12"/>
                <c:pt idx="0">
                  <c:v>8.9</c:v>
                </c:pt>
                <c:pt idx="1">
                  <c:v>7</c:v>
                </c:pt>
                <c:pt idx="2">
                  <c:v>8.1</c:v>
                </c:pt>
                <c:pt idx="3">
                  <c:v>5.6</c:v>
                </c:pt>
                <c:pt idx="4">
                  <c:v>8</c:v>
                </c:pt>
                <c:pt idx="5">
                  <c:v>8.1</c:v>
                </c:pt>
                <c:pt idx="6">
                  <c:v>5.8</c:v>
                </c:pt>
                <c:pt idx="7">
                  <c:v>6.7</c:v>
                </c:pt>
                <c:pt idx="8">
                  <c:v>6.5</c:v>
                </c:pt>
                <c:pt idx="9">
                  <c:v>7.4</c:v>
                </c:pt>
                <c:pt idx="10">
                  <c:v>5.4</c:v>
                </c:pt>
                <c:pt idx="11">
                  <c:v>6.3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Male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Sheet1!$A$2:$A$13</c:f>
              <c:strCache>
                <c:ptCount val="12"/>
                <c:pt idx="0">
                  <c:v>I am proud to be from KZN</c:v>
                </c:pt>
                <c:pt idx="1">
                  <c:v>I am more likely to go away on holiday when I am on leave rather than stay in the province</c:v>
                </c:pt>
                <c:pt idx="2">
                  <c:v>Being involved in my community is important to me</c:v>
                </c:pt>
                <c:pt idx="3">
                  <c:v>I would not like to leave this province</c:v>
                </c:pt>
                <c:pt idx="4">
                  <c:v>I would easily leave this province for work opportunities elsewhere</c:v>
                </c:pt>
                <c:pt idx="5">
                  <c:v>I a company sponsor and event that I would enjoy then I am more likely to buy its products</c:v>
                </c:pt>
                <c:pt idx="6">
                  <c:v>I am a member of the stokvel</c:v>
                </c:pt>
                <c:pt idx="7">
                  <c:v>I am more interested in what is going on in my community than what happens outside of the province</c:v>
                </c:pt>
                <c:pt idx="8">
                  <c:v>I have no problem with homosexuality</c:v>
                </c:pt>
                <c:pt idx="9">
                  <c:v>I enjoyed the topic of relationships</c:v>
                </c:pt>
                <c:pt idx="10">
                  <c:v>I do not feel well understood by the people around me</c:v>
                </c:pt>
                <c:pt idx="11">
                  <c:v>I am more interested in the news in the province than national news</c:v>
                </c:pt>
              </c:strCache>
            </c:strRef>
          </c:cat>
          <c:val>
            <c:numRef>
              <c:f>Sheet1!$D$2:$D$13</c:f>
              <c:numCache>
                <c:formatCode>0.0</c:formatCode>
                <c:ptCount val="12"/>
                <c:pt idx="0">
                  <c:v>9.7000000000000011</c:v>
                </c:pt>
                <c:pt idx="1">
                  <c:v>7.1</c:v>
                </c:pt>
                <c:pt idx="2">
                  <c:v>8.2000000000000011</c:v>
                </c:pt>
                <c:pt idx="3">
                  <c:v>5.9</c:v>
                </c:pt>
                <c:pt idx="4">
                  <c:v>8</c:v>
                </c:pt>
                <c:pt idx="5">
                  <c:v>8</c:v>
                </c:pt>
                <c:pt idx="6">
                  <c:v>6.2</c:v>
                </c:pt>
                <c:pt idx="7">
                  <c:v>6.3</c:v>
                </c:pt>
                <c:pt idx="8">
                  <c:v>5.7</c:v>
                </c:pt>
                <c:pt idx="9">
                  <c:v>8.5</c:v>
                </c:pt>
                <c:pt idx="10">
                  <c:v>5.0999999999999996</c:v>
                </c:pt>
                <c:pt idx="11">
                  <c:v>6.1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92660840"/>
        <c:axId val="421922824"/>
      </c:barChart>
      <c:catAx>
        <c:axId val="2926608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accent1"/>
            </a:solidFill>
          </a:ln>
        </c:spPr>
        <c:txPr>
          <a:bodyPr rot="-5400000" vert="horz" anchor="t" anchorCtr="1"/>
          <a:lstStyle/>
          <a:p>
            <a:pPr>
              <a:defRPr lang="en-ZA" sz="800" b="0">
                <a:solidFill>
                  <a:schemeClr val="bg1"/>
                </a:solidFill>
                <a:effectLst/>
                <a:latin typeface="Comic Sans MS" pitchFamily="66" charset="0"/>
                <a:cs typeface="Times New Roman" pitchFamily="18" charset="0"/>
              </a:defRPr>
            </a:pPr>
            <a:endParaRPr lang="en-US"/>
          </a:p>
        </c:txPr>
        <c:crossAx val="421922824"/>
        <c:crosses val="autoZero"/>
        <c:auto val="1"/>
        <c:lblAlgn val="ctr"/>
        <c:lblOffset val="100"/>
        <c:noMultiLvlLbl val="0"/>
      </c:catAx>
      <c:valAx>
        <c:axId val="421922824"/>
        <c:scaling>
          <c:orientation val="minMax"/>
          <c:max val="10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lang="en-ZA" sz="1000"/>
            </a:pPr>
            <a:endParaRPr lang="en-US"/>
          </a:p>
        </c:txPr>
        <c:crossAx val="292660840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lang="en-ZA" sz="12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8909283789081099E-2"/>
          <c:y val="0.11054257860237748"/>
          <c:w val="0.9217536415158275"/>
          <c:h val="0.575759377430285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Sheet1!$A$2:$A$13</c:f>
              <c:strCache>
                <c:ptCount val="12"/>
                <c:pt idx="0">
                  <c:v>I am proud to be from KZN</c:v>
                </c:pt>
                <c:pt idx="1">
                  <c:v>I am more likely to go away on holiday when I am on leave rather than stay in the province</c:v>
                </c:pt>
                <c:pt idx="2">
                  <c:v>Being involved in my community is important to me</c:v>
                </c:pt>
                <c:pt idx="3">
                  <c:v>I would not like to leave this province</c:v>
                </c:pt>
                <c:pt idx="4">
                  <c:v>I would easily leave this province for work opportunities elsewhere</c:v>
                </c:pt>
                <c:pt idx="5">
                  <c:v>I a company sponsor and event that I would enjoy then I am more likely to buy its products</c:v>
                </c:pt>
                <c:pt idx="6">
                  <c:v>I am a member of the stokvel</c:v>
                </c:pt>
                <c:pt idx="7">
                  <c:v>I am more interested in what is going on in my community than what happens outside of the province</c:v>
                </c:pt>
                <c:pt idx="8">
                  <c:v>I have no problem with homosexuality</c:v>
                </c:pt>
                <c:pt idx="9">
                  <c:v>I enjoyed the topic of relationships</c:v>
                </c:pt>
                <c:pt idx="10">
                  <c:v>I do not feel well understood by the people around me</c:v>
                </c:pt>
                <c:pt idx="11">
                  <c:v>I am more interested in the news in the province than national news</c:v>
                </c:pt>
              </c:strCache>
            </c:strRef>
          </c:cat>
          <c:val>
            <c:numRef>
              <c:f>Sheet1!$B$2:$B$13</c:f>
              <c:numCache>
                <c:formatCode>0.0</c:formatCode>
                <c:ptCount val="12"/>
                <c:pt idx="0">
                  <c:v>9.2000000000000011</c:v>
                </c:pt>
                <c:pt idx="1">
                  <c:v>7</c:v>
                </c:pt>
                <c:pt idx="2">
                  <c:v>8.1</c:v>
                </c:pt>
                <c:pt idx="3">
                  <c:v>5.7</c:v>
                </c:pt>
                <c:pt idx="4">
                  <c:v>8</c:v>
                </c:pt>
                <c:pt idx="5">
                  <c:v>8</c:v>
                </c:pt>
                <c:pt idx="6">
                  <c:v>6</c:v>
                </c:pt>
                <c:pt idx="7">
                  <c:v>6.5</c:v>
                </c:pt>
                <c:pt idx="8">
                  <c:v>6.2</c:v>
                </c:pt>
                <c:pt idx="9">
                  <c:v>7.8</c:v>
                </c:pt>
                <c:pt idx="10">
                  <c:v>5.3</c:v>
                </c:pt>
                <c:pt idx="11">
                  <c:v>6.2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35-44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Sheet1!$A$2:$A$13</c:f>
              <c:strCache>
                <c:ptCount val="12"/>
                <c:pt idx="0">
                  <c:v>I am proud to be from KZN</c:v>
                </c:pt>
                <c:pt idx="1">
                  <c:v>I am more likely to go away on holiday when I am on leave rather than stay in the province</c:v>
                </c:pt>
                <c:pt idx="2">
                  <c:v>Being involved in my community is important to me</c:v>
                </c:pt>
                <c:pt idx="3">
                  <c:v>I would not like to leave this province</c:v>
                </c:pt>
                <c:pt idx="4">
                  <c:v>I would easily leave this province for work opportunities elsewhere</c:v>
                </c:pt>
                <c:pt idx="5">
                  <c:v>I a company sponsor and event that I would enjoy then I am more likely to buy its products</c:v>
                </c:pt>
                <c:pt idx="6">
                  <c:v>I am a member of the stokvel</c:v>
                </c:pt>
                <c:pt idx="7">
                  <c:v>I am more interested in what is going on in my community than what happens outside of the province</c:v>
                </c:pt>
                <c:pt idx="8">
                  <c:v>I have no problem with homosexuality</c:v>
                </c:pt>
                <c:pt idx="9">
                  <c:v>I enjoyed the topic of relationships</c:v>
                </c:pt>
                <c:pt idx="10">
                  <c:v>I do not feel well understood by the people around me</c:v>
                </c:pt>
                <c:pt idx="11">
                  <c:v>I am more interested in the news in the province than national news</c:v>
                </c:pt>
              </c:strCache>
            </c:strRef>
          </c:cat>
          <c:val>
            <c:numRef>
              <c:f>Sheet1!$C$2:$C$13</c:f>
              <c:numCache>
                <c:formatCode>0.0</c:formatCode>
                <c:ptCount val="12"/>
                <c:pt idx="0">
                  <c:v>9.4</c:v>
                </c:pt>
                <c:pt idx="1">
                  <c:v>7.4</c:v>
                </c:pt>
                <c:pt idx="2">
                  <c:v>8.4</c:v>
                </c:pt>
                <c:pt idx="3">
                  <c:v>5.7</c:v>
                </c:pt>
                <c:pt idx="4">
                  <c:v>8.5</c:v>
                </c:pt>
                <c:pt idx="5">
                  <c:v>8.4</c:v>
                </c:pt>
                <c:pt idx="6">
                  <c:v>5.7</c:v>
                </c:pt>
                <c:pt idx="7">
                  <c:v>6.3</c:v>
                </c:pt>
                <c:pt idx="8">
                  <c:v>6.6</c:v>
                </c:pt>
                <c:pt idx="9">
                  <c:v>8</c:v>
                </c:pt>
                <c:pt idx="10">
                  <c:v>5.2</c:v>
                </c:pt>
                <c:pt idx="11">
                  <c:v>6.4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45-49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Sheet1!$A$2:$A$13</c:f>
              <c:strCache>
                <c:ptCount val="12"/>
                <c:pt idx="0">
                  <c:v>I am proud to be from KZN</c:v>
                </c:pt>
                <c:pt idx="1">
                  <c:v>I am more likely to go away on holiday when I am on leave rather than stay in the province</c:v>
                </c:pt>
                <c:pt idx="2">
                  <c:v>Being involved in my community is important to me</c:v>
                </c:pt>
                <c:pt idx="3">
                  <c:v>I would not like to leave this province</c:v>
                </c:pt>
                <c:pt idx="4">
                  <c:v>I would easily leave this province for work opportunities elsewhere</c:v>
                </c:pt>
                <c:pt idx="5">
                  <c:v>I a company sponsor and event that I would enjoy then I am more likely to buy its products</c:v>
                </c:pt>
                <c:pt idx="6">
                  <c:v>I am a member of the stokvel</c:v>
                </c:pt>
                <c:pt idx="7">
                  <c:v>I am more interested in what is going on in my community than what happens outside of the province</c:v>
                </c:pt>
                <c:pt idx="8">
                  <c:v>I have no problem with homosexuality</c:v>
                </c:pt>
                <c:pt idx="9">
                  <c:v>I enjoyed the topic of relationships</c:v>
                </c:pt>
                <c:pt idx="10">
                  <c:v>I do not feel well understood by the people around me</c:v>
                </c:pt>
                <c:pt idx="11">
                  <c:v>I am more interested in the news in the province than national news</c:v>
                </c:pt>
              </c:strCache>
            </c:strRef>
          </c:cat>
          <c:val>
            <c:numRef>
              <c:f>Sheet1!$D$2:$D$13</c:f>
              <c:numCache>
                <c:formatCode>0.0</c:formatCode>
                <c:ptCount val="12"/>
                <c:pt idx="0">
                  <c:v>8.8000000000000007</c:v>
                </c:pt>
                <c:pt idx="1">
                  <c:v>6.9</c:v>
                </c:pt>
                <c:pt idx="2">
                  <c:v>7.6</c:v>
                </c:pt>
                <c:pt idx="3">
                  <c:v>4.8</c:v>
                </c:pt>
                <c:pt idx="4">
                  <c:v>7.1</c:v>
                </c:pt>
                <c:pt idx="5">
                  <c:v>6.6</c:v>
                </c:pt>
                <c:pt idx="6">
                  <c:v>5.6</c:v>
                </c:pt>
                <c:pt idx="7">
                  <c:v>5.6</c:v>
                </c:pt>
                <c:pt idx="8">
                  <c:v>5.8</c:v>
                </c:pt>
                <c:pt idx="9">
                  <c:v>7.6</c:v>
                </c:pt>
                <c:pt idx="10">
                  <c:v>5.2</c:v>
                </c:pt>
                <c:pt idx="11">
                  <c:v>6.3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21918904"/>
        <c:axId val="421923216"/>
      </c:barChart>
      <c:catAx>
        <c:axId val="4219189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accent1"/>
            </a:solidFill>
          </a:ln>
        </c:spPr>
        <c:txPr>
          <a:bodyPr rot="-5400000" vert="horz" anchor="t" anchorCtr="1"/>
          <a:lstStyle/>
          <a:p>
            <a:pPr>
              <a:defRPr lang="en-ZA" sz="800" b="0">
                <a:solidFill>
                  <a:schemeClr val="bg1"/>
                </a:solidFill>
                <a:effectLst/>
                <a:latin typeface="Comic Sans MS" pitchFamily="66" charset="0"/>
                <a:cs typeface="Times New Roman" pitchFamily="18" charset="0"/>
              </a:defRPr>
            </a:pPr>
            <a:endParaRPr lang="en-US"/>
          </a:p>
        </c:txPr>
        <c:crossAx val="421923216"/>
        <c:crosses val="autoZero"/>
        <c:auto val="1"/>
        <c:lblAlgn val="ctr"/>
        <c:lblOffset val="100"/>
        <c:noMultiLvlLbl val="0"/>
      </c:catAx>
      <c:valAx>
        <c:axId val="421923216"/>
        <c:scaling>
          <c:orientation val="minMax"/>
          <c:max val="10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lang="en-ZA" sz="1000"/>
            </a:pPr>
            <a:endParaRPr lang="en-US"/>
          </a:p>
        </c:txPr>
        <c:crossAx val="421918904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lang="en-ZA" sz="12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8909283789081099E-2"/>
          <c:y val="0.11054257860237748"/>
          <c:w val="0.9217536415158275"/>
          <c:h val="0.575759377430285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Sheet1!$A$2:$A$13</c:f>
              <c:strCache>
                <c:ptCount val="12"/>
                <c:pt idx="0">
                  <c:v>I am proud to be from KZN</c:v>
                </c:pt>
                <c:pt idx="1">
                  <c:v>I am more likely to go away on holiday when I am on leave rather than stay in the province</c:v>
                </c:pt>
                <c:pt idx="2">
                  <c:v>Being involved in my community is important to me</c:v>
                </c:pt>
                <c:pt idx="3">
                  <c:v>I would not like to leave this province</c:v>
                </c:pt>
                <c:pt idx="4">
                  <c:v>I would easily leave this province for work opportunities elsewhere</c:v>
                </c:pt>
                <c:pt idx="5">
                  <c:v>I a company sponsor and event that I would enjoy then I am more likely to buy its products</c:v>
                </c:pt>
                <c:pt idx="6">
                  <c:v>I am a member of the stokvel</c:v>
                </c:pt>
                <c:pt idx="7">
                  <c:v>I am more interested in what is going on in my community than what happens outside of the province</c:v>
                </c:pt>
                <c:pt idx="8">
                  <c:v>I have no problem with homosexuality</c:v>
                </c:pt>
                <c:pt idx="9">
                  <c:v>I enjoyed the topic of relationships</c:v>
                </c:pt>
                <c:pt idx="10">
                  <c:v>I do not feel well understood by the people around me</c:v>
                </c:pt>
                <c:pt idx="11">
                  <c:v>I am more interested in the news in the province than national news</c:v>
                </c:pt>
              </c:strCache>
            </c:strRef>
          </c:cat>
          <c:val>
            <c:numRef>
              <c:f>Sheet1!$B$2:$B$13</c:f>
              <c:numCache>
                <c:formatCode>0.0</c:formatCode>
                <c:ptCount val="12"/>
                <c:pt idx="0">
                  <c:v>9.2000000000000011</c:v>
                </c:pt>
                <c:pt idx="1">
                  <c:v>7</c:v>
                </c:pt>
                <c:pt idx="2">
                  <c:v>8.1</c:v>
                </c:pt>
                <c:pt idx="3">
                  <c:v>5.7</c:v>
                </c:pt>
                <c:pt idx="4">
                  <c:v>8</c:v>
                </c:pt>
                <c:pt idx="5">
                  <c:v>8</c:v>
                </c:pt>
                <c:pt idx="6">
                  <c:v>6</c:v>
                </c:pt>
                <c:pt idx="7">
                  <c:v>6.5</c:v>
                </c:pt>
                <c:pt idx="8">
                  <c:v>6.2</c:v>
                </c:pt>
                <c:pt idx="9">
                  <c:v>7.8</c:v>
                </c:pt>
                <c:pt idx="10">
                  <c:v>5.3</c:v>
                </c:pt>
                <c:pt idx="11">
                  <c:v>6.2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ECR - P1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Sheet1!$A$2:$A$13</c:f>
              <c:strCache>
                <c:ptCount val="12"/>
                <c:pt idx="0">
                  <c:v>I am proud to be from KZN</c:v>
                </c:pt>
                <c:pt idx="1">
                  <c:v>I am more likely to go away on holiday when I am on leave rather than stay in the province</c:v>
                </c:pt>
                <c:pt idx="2">
                  <c:v>Being involved in my community is important to me</c:v>
                </c:pt>
                <c:pt idx="3">
                  <c:v>I would not like to leave this province</c:v>
                </c:pt>
                <c:pt idx="4">
                  <c:v>I would easily leave this province for work opportunities elsewhere</c:v>
                </c:pt>
                <c:pt idx="5">
                  <c:v>I a company sponsor and event that I would enjoy then I am more likely to buy its products</c:v>
                </c:pt>
                <c:pt idx="6">
                  <c:v>I am a member of the stokvel</c:v>
                </c:pt>
                <c:pt idx="7">
                  <c:v>I am more interested in what is going on in my community than what happens outside of the province</c:v>
                </c:pt>
                <c:pt idx="8">
                  <c:v>I have no problem with homosexuality</c:v>
                </c:pt>
                <c:pt idx="9">
                  <c:v>I enjoyed the topic of relationships</c:v>
                </c:pt>
                <c:pt idx="10">
                  <c:v>I do not feel well understood by the people around me</c:v>
                </c:pt>
                <c:pt idx="11">
                  <c:v>I am more interested in the news in the province than national news</c:v>
                </c:pt>
              </c:strCache>
            </c:strRef>
          </c:cat>
          <c:val>
            <c:numRef>
              <c:f>Sheet1!$C$2:$C$13</c:f>
              <c:numCache>
                <c:formatCode>0.0</c:formatCode>
                <c:ptCount val="12"/>
                <c:pt idx="0">
                  <c:v>9.4</c:v>
                </c:pt>
                <c:pt idx="1">
                  <c:v>7.8</c:v>
                </c:pt>
                <c:pt idx="2">
                  <c:v>8.3000000000000007</c:v>
                </c:pt>
                <c:pt idx="3">
                  <c:v>4.9000000000000004</c:v>
                </c:pt>
                <c:pt idx="4">
                  <c:v>7.5</c:v>
                </c:pt>
                <c:pt idx="5">
                  <c:v>8</c:v>
                </c:pt>
                <c:pt idx="6">
                  <c:v>6.8</c:v>
                </c:pt>
                <c:pt idx="7">
                  <c:v>6.5</c:v>
                </c:pt>
                <c:pt idx="8">
                  <c:v>7.1</c:v>
                </c:pt>
                <c:pt idx="9">
                  <c:v>8.4</c:v>
                </c:pt>
                <c:pt idx="10">
                  <c:v>5.4</c:v>
                </c:pt>
                <c:pt idx="11">
                  <c:v>5.9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Metro - P1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Sheet1!$A$2:$A$13</c:f>
              <c:strCache>
                <c:ptCount val="12"/>
                <c:pt idx="0">
                  <c:v>I am proud to be from KZN</c:v>
                </c:pt>
                <c:pt idx="1">
                  <c:v>I am more likely to go away on holiday when I am on leave rather than stay in the province</c:v>
                </c:pt>
                <c:pt idx="2">
                  <c:v>Being involved in my community is important to me</c:v>
                </c:pt>
                <c:pt idx="3">
                  <c:v>I would not like to leave this province</c:v>
                </c:pt>
                <c:pt idx="4">
                  <c:v>I would easily leave this province for work opportunities elsewhere</c:v>
                </c:pt>
                <c:pt idx="5">
                  <c:v>I a company sponsor and event that I would enjoy then I am more likely to buy its products</c:v>
                </c:pt>
                <c:pt idx="6">
                  <c:v>I am a member of the stokvel</c:v>
                </c:pt>
                <c:pt idx="7">
                  <c:v>I am more interested in what is going on in my community than what happens outside of the province</c:v>
                </c:pt>
                <c:pt idx="8">
                  <c:v>I have no problem with homosexuality</c:v>
                </c:pt>
                <c:pt idx="9">
                  <c:v>I enjoyed the topic of relationships</c:v>
                </c:pt>
                <c:pt idx="10">
                  <c:v>I do not feel well understood by the people around me</c:v>
                </c:pt>
                <c:pt idx="11">
                  <c:v>I am more interested in the news in the province than national news</c:v>
                </c:pt>
              </c:strCache>
            </c:strRef>
          </c:cat>
          <c:val>
            <c:numRef>
              <c:f>Sheet1!$D$2:$D$13</c:f>
              <c:numCache>
                <c:formatCode>0.0</c:formatCode>
                <c:ptCount val="12"/>
                <c:pt idx="0">
                  <c:v>9</c:v>
                </c:pt>
                <c:pt idx="1">
                  <c:v>6.7</c:v>
                </c:pt>
                <c:pt idx="2">
                  <c:v>8.3000000000000007</c:v>
                </c:pt>
                <c:pt idx="3">
                  <c:v>6.5</c:v>
                </c:pt>
                <c:pt idx="4">
                  <c:v>8.3000000000000007</c:v>
                </c:pt>
                <c:pt idx="5">
                  <c:v>8.3000000000000007</c:v>
                </c:pt>
                <c:pt idx="6">
                  <c:v>6.5</c:v>
                </c:pt>
                <c:pt idx="7">
                  <c:v>6.7</c:v>
                </c:pt>
                <c:pt idx="8">
                  <c:v>5.8</c:v>
                </c:pt>
                <c:pt idx="9">
                  <c:v>7.5</c:v>
                </c:pt>
                <c:pt idx="10">
                  <c:v>5</c:v>
                </c:pt>
                <c:pt idx="11">
                  <c:v>6.9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Ukhozi - P1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Sheet1!$A$2:$A$13</c:f>
              <c:strCache>
                <c:ptCount val="12"/>
                <c:pt idx="0">
                  <c:v>I am proud to be from KZN</c:v>
                </c:pt>
                <c:pt idx="1">
                  <c:v>I am more likely to go away on holiday when I am on leave rather than stay in the province</c:v>
                </c:pt>
                <c:pt idx="2">
                  <c:v>Being involved in my community is important to me</c:v>
                </c:pt>
                <c:pt idx="3">
                  <c:v>I would not like to leave this province</c:v>
                </c:pt>
                <c:pt idx="4">
                  <c:v>I would easily leave this province for work opportunities elsewhere</c:v>
                </c:pt>
                <c:pt idx="5">
                  <c:v>I a company sponsor and event that I would enjoy then I am more likely to buy its products</c:v>
                </c:pt>
                <c:pt idx="6">
                  <c:v>I am a member of the stokvel</c:v>
                </c:pt>
                <c:pt idx="7">
                  <c:v>I am more interested in what is going on in my community than what happens outside of the province</c:v>
                </c:pt>
                <c:pt idx="8">
                  <c:v>I have no problem with homosexuality</c:v>
                </c:pt>
                <c:pt idx="9">
                  <c:v>I enjoyed the topic of relationships</c:v>
                </c:pt>
                <c:pt idx="10">
                  <c:v>I do not feel well understood by the people around me</c:v>
                </c:pt>
                <c:pt idx="11">
                  <c:v>I am more interested in the news in the province than national news</c:v>
                </c:pt>
              </c:strCache>
            </c:strRef>
          </c:cat>
          <c:val>
            <c:numRef>
              <c:f>Sheet1!$E$2:$E$13</c:f>
              <c:numCache>
                <c:formatCode>0.0</c:formatCode>
                <c:ptCount val="12"/>
                <c:pt idx="0">
                  <c:v>9.3000000000000007</c:v>
                </c:pt>
                <c:pt idx="1">
                  <c:v>7.2</c:v>
                </c:pt>
                <c:pt idx="2">
                  <c:v>8</c:v>
                </c:pt>
                <c:pt idx="3">
                  <c:v>5.8</c:v>
                </c:pt>
                <c:pt idx="4">
                  <c:v>8.1</c:v>
                </c:pt>
                <c:pt idx="5">
                  <c:v>7.8</c:v>
                </c:pt>
                <c:pt idx="6">
                  <c:v>5.6</c:v>
                </c:pt>
                <c:pt idx="7">
                  <c:v>7.1</c:v>
                </c:pt>
                <c:pt idx="8">
                  <c:v>6</c:v>
                </c:pt>
                <c:pt idx="9">
                  <c:v>8.1</c:v>
                </c:pt>
                <c:pt idx="10">
                  <c:v>5.5</c:v>
                </c:pt>
                <c:pt idx="11">
                  <c:v>6.9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Vuma - P1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Sheet1!$A$2:$A$13</c:f>
              <c:strCache>
                <c:ptCount val="12"/>
                <c:pt idx="0">
                  <c:v>I am proud to be from KZN</c:v>
                </c:pt>
                <c:pt idx="1">
                  <c:v>I am more likely to go away on holiday when I am on leave rather than stay in the province</c:v>
                </c:pt>
                <c:pt idx="2">
                  <c:v>Being involved in my community is important to me</c:v>
                </c:pt>
                <c:pt idx="3">
                  <c:v>I would not like to leave this province</c:v>
                </c:pt>
                <c:pt idx="4">
                  <c:v>I would easily leave this province for work opportunities elsewhere</c:v>
                </c:pt>
                <c:pt idx="5">
                  <c:v>I a company sponsor and event that I would enjoy then I am more likely to buy its products</c:v>
                </c:pt>
                <c:pt idx="6">
                  <c:v>I am a member of the stokvel</c:v>
                </c:pt>
                <c:pt idx="7">
                  <c:v>I am more interested in what is going on in my community than what happens outside of the province</c:v>
                </c:pt>
                <c:pt idx="8">
                  <c:v>I have no problem with homosexuality</c:v>
                </c:pt>
                <c:pt idx="9">
                  <c:v>I enjoyed the topic of relationships</c:v>
                </c:pt>
                <c:pt idx="10">
                  <c:v>I do not feel well understood by the people around me</c:v>
                </c:pt>
                <c:pt idx="11">
                  <c:v>I am more interested in the news in the province than national news</c:v>
                </c:pt>
              </c:strCache>
            </c:strRef>
          </c:cat>
          <c:val>
            <c:numRef>
              <c:f>Sheet1!$F$2:$F$13</c:f>
              <c:numCache>
                <c:formatCode>0.0</c:formatCode>
                <c:ptCount val="12"/>
                <c:pt idx="0">
                  <c:v>8.8000000000000007</c:v>
                </c:pt>
                <c:pt idx="1">
                  <c:v>5.4</c:v>
                </c:pt>
                <c:pt idx="2">
                  <c:v>7.7</c:v>
                </c:pt>
                <c:pt idx="3">
                  <c:v>5.6</c:v>
                </c:pt>
                <c:pt idx="4">
                  <c:v>7.8</c:v>
                </c:pt>
                <c:pt idx="5">
                  <c:v>7.9</c:v>
                </c:pt>
                <c:pt idx="6">
                  <c:v>3.5</c:v>
                </c:pt>
                <c:pt idx="7">
                  <c:v>4.8</c:v>
                </c:pt>
                <c:pt idx="8">
                  <c:v>5.8</c:v>
                </c:pt>
                <c:pt idx="9">
                  <c:v>5.9</c:v>
                </c:pt>
                <c:pt idx="10">
                  <c:v>5.3</c:v>
                </c:pt>
                <c:pt idx="11">
                  <c:v>3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Vuma - P2+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Sheet1!$A$2:$A$13</c:f>
              <c:strCache>
                <c:ptCount val="12"/>
                <c:pt idx="0">
                  <c:v>I am proud to be from KZN</c:v>
                </c:pt>
                <c:pt idx="1">
                  <c:v>I am more likely to go away on holiday when I am on leave rather than stay in the province</c:v>
                </c:pt>
                <c:pt idx="2">
                  <c:v>Being involved in my community is important to me</c:v>
                </c:pt>
                <c:pt idx="3">
                  <c:v>I would not like to leave this province</c:v>
                </c:pt>
                <c:pt idx="4">
                  <c:v>I would easily leave this province for work opportunities elsewhere</c:v>
                </c:pt>
                <c:pt idx="5">
                  <c:v>I a company sponsor and event that I would enjoy then I am more likely to buy its products</c:v>
                </c:pt>
                <c:pt idx="6">
                  <c:v>I am a member of the stokvel</c:v>
                </c:pt>
                <c:pt idx="7">
                  <c:v>I am more interested in what is going on in my community than what happens outside of the province</c:v>
                </c:pt>
                <c:pt idx="8">
                  <c:v>I have no problem with homosexuality</c:v>
                </c:pt>
                <c:pt idx="9">
                  <c:v>I enjoyed the topic of relationships</c:v>
                </c:pt>
                <c:pt idx="10">
                  <c:v>I do not feel well understood by the people around me</c:v>
                </c:pt>
                <c:pt idx="11">
                  <c:v>I am more interested in the news in the province than national news</c:v>
                </c:pt>
              </c:strCache>
            </c:strRef>
          </c:cat>
          <c:val>
            <c:numRef>
              <c:f>Sheet1!$G$2:$G$13</c:f>
              <c:numCache>
                <c:formatCode>0.0</c:formatCode>
                <c:ptCount val="12"/>
                <c:pt idx="0">
                  <c:v>8.7000000000000011</c:v>
                </c:pt>
                <c:pt idx="1">
                  <c:v>6.9</c:v>
                </c:pt>
                <c:pt idx="2">
                  <c:v>8.1</c:v>
                </c:pt>
                <c:pt idx="3">
                  <c:v>5.0999999999999996</c:v>
                </c:pt>
                <c:pt idx="4">
                  <c:v>7.8</c:v>
                </c:pt>
                <c:pt idx="5">
                  <c:v>8.4</c:v>
                </c:pt>
                <c:pt idx="6">
                  <c:v>6.2</c:v>
                </c:pt>
                <c:pt idx="7">
                  <c:v>7.7</c:v>
                </c:pt>
                <c:pt idx="8">
                  <c:v>6</c:v>
                </c:pt>
                <c:pt idx="9">
                  <c:v>7.5</c:v>
                </c:pt>
                <c:pt idx="10">
                  <c:v>5.4</c:v>
                </c:pt>
                <c:pt idx="11">
                  <c:v>7.1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21922040"/>
        <c:axId val="421920472"/>
      </c:barChart>
      <c:catAx>
        <c:axId val="421922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accent1"/>
            </a:solidFill>
          </a:ln>
        </c:spPr>
        <c:txPr>
          <a:bodyPr rot="-5400000" vert="horz" anchor="t" anchorCtr="1"/>
          <a:lstStyle/>
          <a:p>
            <a:pPr>
              <a:defRPr lang="en-ZA" sz="800" b="0">
                <a:solidFill>
                  <a:schemeClr val="bg1"/>
                </a:solidFill>
                <a:effectLst/>
                <a:latin typeface="Comic Sans MS" pitchFamily="66" charset="0"/>
                <a:cs typeface="Times New Roman" pitchFamily="18" charset="0"/>
              </a:defRPr>
            </a:pPr>
            <a:endParaRPr lang="en-US"/>
          </a:p>
        </c:txPr>
        <c:crossAx val="421920472"/>
        <c:crosses val="autoZero"/>
        <c:auto val="1"/>
        <c:lblAlgn val="ctr"/>
        <c:lblOffset val="100"/>
        <c:noMultiLvlLbl val="0"/>
      </c:catAx>
      <c:valAx>
        <c:axId val="421920472"/>
        <c:scaling>
          <c:orientation val="minMax"/>
          <c:max val="10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lang="en-ZA" sz="1000"/>
            </a:pPr>
            <a:endParaRPr lang="en-US"/>
          </a:p>
        </c:txPr>
        <c:crossAx val="421922040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lang="en-ZA" sz="12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8909283789081099E-2"/>
          <c:y val="0.11054257860237748"/>
          <c:w val="0.87774223534558216"/>
          <c:h val="0.4985978120486613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Sheet1!$A$2:$A$16</c:f>
              <c:strCache>
                <c:ptCount val="15"/>
                <c:pt idx="0">
                  <c:v>It is important to me to be entertained on the weekend</c:v>
                </c:pt>
                <c:pt idx="1">
                  <c:v>My health and fitness are important to me</c:v>
                </c:pt>
                <c:pt idx="2">
                  <c:v>I would rather stay at home on the weekend</c:v>
                </c:pt>
                <c:pt idx="3">
                  <c:v>I have been to a pub/bar/tavern/shebeen in the last 14 days</c:v>
                </c:pt>
                <c:pt idx="4">
                  <c:v>Modern technology has made my life better</c:v>
                </c:pt>
                <c:pt idx="5">
                  <c:v>Technology makes people disengage with one another</c:v>
                </c:pt>
                <c:pt idx="6">
                  <c:v>Are you on social media everyday</c:v>
                </c:pt>
                <c:pt idx="7">
                  <c:v>I want to be well-known and well respected in my social circles</c:v>
                </c:pt>
                <c:pt idx="8">
                  <c:v>On the weekend I prefer to spend time with my friend rather than my family</c:v>
                </c:pt>
                <c:pt idx="9">
                  <c:v>I would like to increase my social circles</c:v>
                </c:pt>
                <c:pt idx="10">
                  <c:v>I would rather watch a DVD at home</c:v>
                </c:pt>
                <c:pt idx="11">
                  <c:v>Love and my relationship is more important than money to me</c:v>
                </c:pt>
                <c:pt idx="12">
                  <c:v>I often need a way to relax from the pressure of life</c:v>
                </c:pt>
                <c:pt idx="13">
                  <c:v>I get most of my news from social media or the internet</c:v>
                </c:pt>
                <c:pt idx="14">
                  <c:v>Entertainment is one of my largest expenses every month</c:v>
                </c:pt>
              </c:strCache>
            </c:strRef>
          </c:cat>
          <c:val>
            <c:numRef>
              <c:f>Sheet1!$B$2:$B$16</c:f>
              <c:numCache>
                <c:formatCode>0.0</c:formatCode>
                <c:ptCount val="15"/>
                <c:pt idx="0">
                  <c:v>7.9</c:v>
                </c:pt>
                <c:pt idx="1">
                  <c:v>9.5</c:v>
                </c:pt>
                <c:pt idx="2">
                  <c:v>6.3</c:v>
                </c:pt>
                <c:pt idx="3">
                  <c:v>3.5</c:v>
                </c:pt>
                <c:pt idx="4">
                  <c:v>8.5</c:v>
                </c:pt>
                <c:pt idx="5">
                  <c:v>6.8</c:v>
                </c:pt>
                <c:pt idx="6">
                  <c:v>6.3</c:v>
                </c:pt>
                <c:pt idx="7">
                  <c:v>7.5</c:v>
                </c:pt>
                <c:pt idx="8">
                  <c:v>4</c:v>
                </c:pt>
                <c:pt idx="9">
                  <c:v>6.3</c:v>
                </c:pt>
                <c:pt idx="10">
                  <c:v>6.5</c:v>
                </c:pt>
                <c:pt idx="11">
                  <c:v>6.2</c:v>
                </c:pt>
                <c:pt idx="12">
                  <c:v>7.8</c:v>
                </c:pt>
                <c:pt idx="13">
                  <c:v>7</c:v>
                </c:pt>
                <c:pt idx="14">
                  <c:v>5.6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21920864"/>
        <c:axId val="421919688"/>
      </c:barChart>
      <c:catAx>
        <c:axId val="4219208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accent1"/>
            </a:solidFill>
          </a:ln>
        </c:spPr>
        <c:txPr>
          <a:bodyPr rot="-5400000" vert="horz" anchor="t" anchorCtr="1"/>
          <a:lstStyle/>
          <a:p>
            <a:pPr>
              <a:defRPr lang="en-ZA" sz="900" b="0">
                <a:solidFill>
                  <a:schemeClr val="bg1"/>
                </a:solidFill>
                <a:effectLst/>
                <a:latin typeface="Comic Sans MS" pitchFamily="66" charset="0"/>
                <a:cs typeface="Times New Roman" pitchFamily="18" charset="0"/>
              </a:defRPr>
            </a:pPr>
            <a:endParaRPr lang="en-US"/>
          </a:p>
        </c:txPr>
        <c:crossAx val="421919688"/>
        <c:crosses val="autoZero"/>
        <c:auto val="1"/>
        <c:lblAlgn val="ctr"/>
        <c:lblOffset val="100"/>
        <c:noMultiLvlLbl val="0"/>
      </c:catAx>
      <c:valAx>
        <c:axId val="421919688"/>
        <c:scaling>
          <c:orientation val="minMax"/>
          <c:max val="10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lang="en-ZA" sz="1000"/>
            </a:pPr>
            <a:endParaRPr lang="en-US"/>
          </a:p>
        </c:txPr>
        <c:crossAx val="42192086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46981386701662303"/>
          <c:y val="3.3317261623708481E-2"/>
          <c:w val="6.3150043744531939E-2"/>
          <c:h val="5.6503053480168867E-2"/>
        </c:manualLayout>
      </c:layout>
      <c:overlay val="0"/>
      <c:txPr>
        <a:bodyPr/>
        <a:lstStyle/>
        <a:p>
          <a:pPr>
            <a:defRPr lang="en-ZA" sz="12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8909283789081099E-2"/>
          <c:y val="0.11054257860237748"/>
          <c:w val="0.9217536415158275"/>
          <c:h val="0.7631517504999445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It is important to me to be entertained on the weekend</c:v>
                </c:pt>
                <c:pt idx="1">
                  <c:v>My health and fitness are important to me</c:v>
                </c:pt>
                <c:pt idx="2">
                  <c:v>I would rather stay at home on the weekend</c:v>
                </c:pt>
                <c:pt idx="3">
                  <c:v>I have been to a pub/bar/tavern/shebeen in the last 14 days</c:v>
                </c:pt>
                <c:pt idx="4">
                  <c:v>Modern technology has made my life better</c:v>
                </c:pt>
                <c:pt idx="5">
                  <c:v>Technology makes people disengage with one another</c:v>
                </c:pt>
                <c:pt idx="6">
                  <c:v>Are you on social media everyday</c:v>
                </c:pt>
              </c:strCache>
            </c:strRef>
          </c:cat>
          <c:val>
            <c:numRef>
              <c:f>Sheet1!$B$2:$B$8</c:f>
              <c:numCache>
                <c:formatCode>0.0</c:formatCode>
                <c:ptCount val="7"/>
                <c:pt idx="0">
                  <c:v>7.9</c:v>
                </c:pt>
                <c:pt idx="1">
                  <c:v>9.5</c:v>
                </c:pt>
                <c:pt idx="2">
                  <c:v>6.3</c:v>
                </c:pt>
                <c:pt idx="3">
                  <c:v>3.5</c:v>
                </c:pt>
                <c:pt idx="4">
                  <c:v>8.5</c:v>
                </c:pt>
                <c:pt idx="5">
                  <c:v>6.8</c:v>
                </c:pt>
                <c:pt idx="6">
                  <c:v>6.3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Female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It is important to me to be entertained on the weekend</c:v>
                </c:pt>
                <c:pt idx="1">
                  <c:v>My health and fitness are important to me</c:v>
                </c:pt>
                <c:pt idx="2">
                  <c:v>I would rather stay at home on the weekend</c:v>
                </c:pt>
                <c:pt idx="3">
                  <c:v>I have been to a pub/bar/tavern/shebeen in the last 14 days</c:v>
                </c:pt>
                <c:pt idx="4">
                  <c:v>Modern technology has made my life better</c:v>
                </c:pt>
                <c:pt idx="5">
                  <c:v>Technology makes people disengage with one another</c:v>
                </c:pt>
                <c:pt idx="6">
                  <c:v>Are you on social media everyday</c:v>
                </c:pt>
              </c:strCache>
            </c:strRef>
          </c:cat>
          <c:val>
            <c:numRef>
              <c:f>Sheet1!$C$2:$C$8</c:f>
              <c:numCache>
                <c:formatCode>0.0</c:formatCode>
                <c:ptCount val="7"/>
                <c:pt idx="0">
                  <c:v>7.5</c:v>
                </c:pt>
                <c:pt idx="1">
                  <c:v>9.3000000000000007</c:v>
                </c:pt>
                <c:pt idx="2">
                  <c:v>6.6</c:v>
                </c:pt>
                <c:pt idx="3">
                  <c:v>2.8</c:v>
                </c:pt>
                <c:pt idx="4">
                  <c:v>8.5</c:v>
                </c:pt>
                <c:pt idx="5">
                  <c:v>6.8</c:v>
                </c:pt>
                <c:pt idx="6">
                  <c:v>6.1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Male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It is important to me to be entertained on the weekend</c:v>
                </c:pt>
                <c:pt idx="1">
                  <c:v>My health and fitness are important to me</c:v>
                </c:pt>
                <c:pt idx="2">
                  <c:v>I would rather stay at home on the weekend</c:v>
                </c:pt>
                <c:pt idx="3">
                  <c:v>I have been to a pub/bar/tavern/shebeen in the last 14 days</c:v>
                </c:pt>
                <c:pt idx="4">
                  <c:v>Modern technology has made my life better</c:v>
                </c:pt>
                <c:pt idx="5">
                  <c:v>Technology makes people disengage with one another</c:v>
                </c:pt>
                <c:pt idx="6">
                  <c:v>Are you on social media everyday</c:v>
                </c:pt>
              </c:strCache>
            </c:strRef>
          </c:cat>
          <c:val>
            <c:numRef>
              <c:f>Sheet1!$D$2:$D$8</c:f>
              <c:numCache>
                <c:formatCode>0.0</c:formatCode>
                <c:ptCount val="7"/>
                <c:pt idx="0">
                  <c:v>8.5</c:v>
                </c:pt>
                <c:pt idx="1">
                  <c:v>9.8000000000000007</c:v>
                </c:pt>
                <c:pt idx="2">
                  <c:v>5.8</c:v>
                </c:pt>
                <c:pt idx="3">
                  <c:v>4.5999999999999996</c:v>
                </c:pt>
                <c:pt idx="4">
                  <c:v>8.6</c:v>
                </c:pt>
                <c:pt idx="5">
                  <c:v>6.7</c:v>
                </c:pt>
                <c:pt idx="6">
                  <c:v>6.7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21916944"/>
        <c:axId val="421923608"/>
      </c:barChart>
      <c:catAx>
        <c:axId val="4219169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accent1"/>
            </a:solidFill>
          </a:ln>
        </c:spPr>
        <c:txPr>
          <a:bodyPr rot="-5400000" vert="horz" anchor="t" anchorCtr="1"/>
          <a:lstStyle/>
          <a:p>
            <a:pPr>
              <a:defRPr lang="en-ZA" sz="800" b="0">
                <a:solidFill>
                  <a:schemeClr val="bg1"/>
                </a:solidFill>
                <a:effectLst/>
                <a:latin typeface="Comic Sans MS" pitchFamily="66" charset="0"/>
                <a:cs typeface="Times New Roman" pitchFamily="18" charset="0"/>
              </a:defRPr>
            </a:pPr>
            <a:endParaRPr lang="en-US"/>
          </a:p>
        </c:txPr>
        <c:crossAx val="421923608"/>
        <c:crosses val="autoZero"/>
        <c:auto val="1"/>
        <c:lblAlgn val="ctr"/>
        <c:lblOffset val="100"/>
        <c:noMultiLvlLbl val="0"/>
      </c:catAx>
      <c:valAx>
        <c:axId val="421923608"/>
        <c:scaling>
          <c:orientation val="minMax"/>
          <c:max val="10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lang="en-ZA" sz="1000"/>
            </a:pPr>
            <a:endParaRPr lang="en-US"/>
          </a:p>
        </c:txPr>
        <c:crossAx val="421916944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lang="en-ZA" sz="12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ECR - P1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East Coast Radio</c:v>
                </c:pt>
                <c:pt idx="1">
                  <c:v>Metro FM</c:v>
                </c:pt>
                <c:pt idx="2">
                  <c:v>Ukhozi FM</c:v>
                </c:pt>
                <c:pt idx="3">
                  <c:v>Vuma FM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67</c:v>
                </c:pt>
                <c:pt idx="1">
                  <c:v>27</c:v>
                </c:pt>
                <c:pt idx="2">
                  <c:v>7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Metro - P1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East Coast Radio</c:v>
                </c:pt>
                <c:pt idx="1">
                  <c:v>Metro FM</c:v>
                </c:pt>
                <c:pt idx="2">
                  <c:v>Ukhozi FM</c:v>
                </c:pt>
                <c:pt idx="3">
                  <c:v>Vuma FM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25</c:v>
                </c:pt>
                <c:pt idx="1">
                  <c:v>63</c:v>
                </c:pt>
                <c:pt idx="2">
                  <c:v>13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Ukhozi - P1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East Coast Radio</c:v>
                </c:pt>
                <c:pt idx="1">
                  <c:v>Metro FM</c:v>
                </c:pt>
                <c:pt idx="2">
                  <c:v>Ukhozi FM</c:v>
                </c:pt>
                <c:pt idx="3">
                  <c:v>Vuma FM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48</c:v>
                </c:pt>
                <c:pt idx="1">
                  <c:v>33</c:v>
                </c:pt>
                <c:pt idx="2">
                  <c:v>19</c:v>
                </c:pt>
                <c:pt idx="3">
                  <c:v>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Vuma - P1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East Coast Radio</c:v>
                </c:pt>
                <c:pt idx="1">
                  <c:v>Metro FM</c:v>
                </c:pt>
                <c:pt idx="2">
                  <c:v>Ukhozi FM</c:v>
                </c:pt>
                <c:pt idx="3">
                  <c:v>Vuma FM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30</c:v>
                </c:pt>
                <c:pt idx="1">
                  <c:v>40</c:v>
                </c:pt>
                <c:pt idx="2">
                  <c:v>10</c:v>
                </c:pt>
                <c:pt idx="3">
                  <c:v>20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Vuma - P2+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East Coast Radio</c:v>
                </c:pt>
                <c:pt idx="1">
                  <c:v>Metro FM</c:v>
                </c:pt>
                <c:pt idx="2">
                  <c:v>Ukhozi FM</c:v>
                </c:pt>
                <c:pt idx="3">
                  <c:v>Vuma FM</c:v>
                </c:pt>
              </c:strCache>
            </c:strRef>
          </c:cat>
          <c:val>
            <c:numRef>
              <c:f>Sheet1!$F$2:$F$5</c:f>
              <c:numCache>
                <c:formatCode>General</c:formatCode>
                <c:ptCount val="4"/>
                <c:pt idx="0">
                  <c:v>42</c:v>
                </c:pt>
                <c:pt idx="1">
                  <c:v>47</c:v>
                </c:pt>
                <c:pt idx="2">
                  <c:v>11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266328"/>
        <c:axId val="291541120"/>
      </c:barChart>
      <c:catAx>
        <c:axId val="242663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lang="en-ZA" sz="1000">
                <a:latin typeface="Comic Sans MS" pitchFamily="66" charset="0"/>
              </a:defRPr>
            </a:pPr>
            <a:endParaRPr lang="en-US"/>
          </a:p>
        </c:txPr>
        <c:crossAx val="291541120"/>
        <c:crosses val="autoZero"/>
        <c:auto val="1"/>
        <c:lblAlgn val="ctr"/>
        <c:lblOffset val="100"/>
        <c:noMultiLvlLbl val="0"/>
      </c:catAx>
      <c:valAx>
        <c:axId val="2915411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en-ZA" sz="1000"/>
            </a:pPr>
            <a:endParaRPr lang="en-US"/>
          </a:p>
        </c:txPr>
        <c:crossAx val="24266328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lang="en-ZA" sz="12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8909283789081099E-2"/>
          <c:y val="0.11054257860237748"/>
          <c:w val="0.9217536415158275"/>
          <c:h val="0.73283827838573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On the weekend I prefer to spend time with my friend rather than my family</c:v>
                </c:pt>
                <c:pt idx="1">
                  <c:v>I would like to increase my social circles</c:v>
                </c:pt>
                <c:pt idx="2">
                  <c:v>I would rather watch a DVD at home</c:v>
                </c:pt>
                <c:pt idx="3">
                  <c:v>Love and my relationship is more important than money to me</c:v>
                </c:pt>
                <c:pt idx="4">
                  <c:v>I often need a way to relax from the pressure of life</c:v>
                </c:pt>
                <c:pt idx="5">
                  <c:v>I get most of my news from social media or the internet</c:v>
                </c:pt>
                <c:pt idx="6">
                  <c:v>Entertainment is one of my largest expenses every month</c:v>
                </c:pt>
              </c:strCache>
            </c:strRef>
          </c:cat>
          <c:val>
            <c:numRef>
              <c:f>Sheet1!$B$2:$B$8</c:f>
              <c:numCache>
                <c:formatCode>0.0</c:formatCode>
                <c:ptCount val="7"/>
                <c:pt idx="0">
                  <c:v>4</c:v>
                </c:pt>
                <c:pt idx="1">
                  <c:v>6.3</c:v>
                </c:pt>
                <c:pt idx="2">
                  <c:v>6.5</c:v>
                </c:pt>
                <c:pt idx="3">
                  <c:v>6.2</c:v>
                </c:pt>
                <c:pt idx="4">
                  <c:v>7.8</c:v>
                </c:pt>
                <c:pt idx="5">
                  <c:v>7</c:v>
                </c:pt>
                <c:pt idx="6">
                  <c:v>5.6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Female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On the weekend I prefer to spend time with my friend rather than my family</c:v>
                </c:pt>
                <c:pt idx="1">
                  <c:v>I would like to increase my social circles</c:v>
                </c:pt>
                <c:pt idx="2">
                  <c:v>I would rather watch a DVD at home</c:v>
                </c:pt>
                <c:pt idx="3">
                  <c:v>Love and my relationship is more important than money to me</c:v>
                </c:pt>
                <c:pt idx="4">
                  <c:v>I often need a way to relax from the pressure of life</c:v>
                </c:pt>
                <c:pt idx="5">
                  <c:v>I get most of my news from social media or the internet</c:v>
                </c:pt>
                <c:pt idx="6">
                  <c:v>Entertainment is one of my largest expenses every month</c:v>
                </c:pt>
              </c:strCache>
            </c:strRef>
          </c:cat>
          <c:val>
            <c:numRef>
              <c:f>Sheet1!$C$2:$C$8</c:f>
              <c:numCache>
                <c:formatCode>0.0</c:formatCode>
                <c:ptCount val="7"/>
                <c:pt idx="0">
                  <c:v>4.2</c:v>
                </c:pt>
                <c:pt idx="1">
                  <c:v>5.9</c:v>
                </c:pt>
                <c:pt idx="2">
                  <c:v>6.4</c:v>
                </c:pt>
                <c:pt idx="3">
                  <c:v>6</c:v>
                </c:pt>
                <c:pt idx="4">
                  <c:v>7.8</c:v>
                </c:pt>
                <c:pt idx="5">
                  <c:v>7.2</c:v>
                </c:pt>
                <c:pt idx="6">
                  <c:v>5.3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Male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On the weekend I prefer to spend time with my friend rather than my family</c:v>
                </c:pt>
                <c:pt idx="1">
                  <c:v>I would like to increase my social circles</c:v>
                </c:pt>
                <c:pt idx="2">
                  <c:v>I would rather watch a DVD at home</c:v>
                </c:pt>
                <c:pt idx="3">
                  <c:v>Love and my relationship is more important than money to me</c:v>
                </c:pt>
                <c:pt idx="4">
                  <c:v>I often need a way to relax from the pressure of life</c:v>
                </c:pt>
                <c:pt idx="5">
                  <c:v>I get most of my news from social media or the internet</c:v>
                </c:pt>
                <c:pt idx="6">
                  <c:v>Entertainment is one of my largest expenses every month</c:v>
                </c:pt>
              </c:strCache>
            </c:strRef>
          </c:cat>
          <c:val>
            <c:numRef>
              <c:f>Sheet1!$D$2:$D$8</c:f>
              <c:numCache>
                <c:formatCode>0.0</c:formatCode>
                <c:ptCount val="7"/>
                <c:pt idx="0">
                  <c:v>3.6</c:v>
                </c:pt>
                <c:pt idx="1">
                  <c:v>6.8</c:v>
                </c:pt>
                <c:pt idx="2">
                  <c:v>6.8</c:v>
                </c:pt>
                <c:pt idx="3">
                  <c:v>6.4</c:v>
                </c:pt>
                <c:pt idx="4">
                  <c:v>7.7</c:v>
                </c:pt>
                <c:pt idx="5">
                  <c:v>6.8</c:v>
                </c:pt>
                <c:pt idx="6">
                  <c:v>6.2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21922432"/>
        <c:axId val="421924000"/>
      </c:barChart>
      <c:catAx>
        <c:axId val="4219224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accent1"/>
            </a:solidFill>
          </a:ln>
        </c:spPr>
        <c:txPr>
          <a:bodyPr rot="-5400000" vert="horz" anchor="t" anchorCtr="1"/>
          <a:lstStyle/>
          <a:p>
            <a:pPr>
              <a:defRPr lang="en-ZA" sz="800" b="0">
                <a:solidFill>
                  <a:schemeClr val="bg1"/>
                </a:solidFill>
                <a:effectLst/>
                <a:latin typeface="Comic Sans MS" pitchFamily="66" charset="0"/>
                <a:cs typeface="Times New Roman" pitchFamily="18" charset="0"/>
              </a:defRPr>
            </a:pPr>
            <a:endParaRPr lang="en-US"/>
          </a:p>
        </c:txPr>
        <c:crossAx val="421924000"/>
        <c:crosses val="autoZero"/>
        <c:auto val="1"/>
        <c:lblAlgn val="ctr"/>
        <c:lblOffset val="100"/>
        <c:noMultiLvlLbl val="0"/>
      </c:catAx>
      <c:valAx>
        <c:axId val="421924000"/>
        <c:scaling>
          <c:orientation val="minMax"/>
          <c:max val="10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lang="en-ZA" sz="1000"/>
            </a:pPr>
            <a:endParaRPr lang="en-US"/>
          </a:p>
        </c:txPr>
        <c:crossAx val="421922432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lang="en-ZA" sz="12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8909283789081099E-2"/>
          <c:y val="0.11054257860237748"/>
          <c:w val="0.9217536415158275"/>
          <c:h val="0.73283827838573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It is important to me to be entertained on the weekend</c:v>
                </c:pt>
                <c:pt idx="1">
                  <c:v>My health and fitness are important to me</c:v>
                </c:pt>
                <c:pt idx="2">
                  <c:v>I would rather stay at home on the weekend</c:v>
                </c:pt>
                <c:pt idx="3">
                  <c:v>I have been to a pub/bar/tavern/shebeen in the last 14 days</c:v>
                </c:pt>
                <c:pt idx="4">
                  <c:v>Modern technology has made my life better</c:v>
                </c:pt>
                <c:pt idx="5">
                  <c:v>Technology makes people disengage with one another</c:v>
                </c:pt>
                <c:pt idx="6">
                  <c:v>Are you on social media everyday</c:v>
                </c:pt>
                <c:pt idx="7">
                  <c:v>I want to be well-known and well respected in my social circles</c:v>
                </c:pt>
              </c:strCache>
            </c:strRef>
          </c:cat>
          <c:val>
            <c:numRef>
              <c:f>Sheet1!$B$2:$B$9</c:f>
              <c:numCache>
                <c:formatCode>0.0</c:formatCode>
                <c:ptCount val="8"/>
                <c:pt idx="0">
                  <c:v>7.9</c:v>
                </c:pt>
                <c:pt idx="1">
                  <c:v>9.5</c:v>
                </c:pt>
                <c:pt idx="2">
                  <c:v>6.3</c:v>
                </c:pt>
                <c:pt idx="3">
                  <c:v>3.5</c:v>
                </c:pt>
                <c:pt idx="4">
                  <c:v>8.5</c:v>
                </c:pt>
                <c:pt idx="5">
                  <c:v>6.8</c:v>
                </c:pt>
                <c:pt idx="6">
                  <c:v>6.3</c:v>
                </c:pt>
                <c:pt idx="7">
                  <c:v>7.5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35-44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It is important to me to be entertained on the weekend</c:v>
                </c:pt>
                <c:pt idx="1">
                  <c:v>My health and fitness are important to me</c:v>
                </c:pt>
                <c:pt idx="2">
                  <c:v>I would rather stay at home on the weekend</c:v>
                </c:pt>
                <c:pt idx="3">
                  <c:v>I have been to a pub/bar/tavern/shebeen in the last 14 days</c:v>
                </c:pt>
                <c:pt idx="4">
                  <c:v>Modern technology has made my life better</c:v>
                </c:pt>
                <c:pt idx="5">
                  <c:v>Technology makes people disengage with one another</c:v>
                </c:pt>
                <c:pt idx="6">
                  <c:v>Are you on social media everyday</c:v>
                </c:pt>
                <c:pt idx="7">
                  <c:v>I want to be well-known and well respected in my social circles</c:v>
                </c:pt>
              </c:strCache>
            </c:strRef>
          </c:cat>
          <c:val>
            <c:numRef>
              <c:f>Sheet1!$C$2:$C$9</c:f>
              <c:numCache>
                <c:formatCode>0.0</c:formatCode>
                <c:ptCount val="8"/>
                <c:pt idx="0">
                  <c:v>7.7</c:v>
                </c:pt>
                <c:pt idx="1">
                  <c:v>9.8000000000000007</c:v>
                </c:pt>
                <c:pt idx="2">
                  <c:v>6.6</c:v>
                </c:pt>
                <c:pt idx="3">
                  <c:v>3.6</c:v>
                </c:pt>
                <c:pt idx="4">
                  <c:v>8.9</c:v>
                </c:pt>
                <c:pt idx="5">
                  <c:v>7</c:v>
                </c:pt>
                <c:pt idx="6">
                  <c:v>6.6</c:v>
                </c:pt>
                <c:pt idx="7">
                  <c:v>8.1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45-49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It is important to me to be entertained on the weekend</c:v>
                </c:pt>
                <c:pt idx="1">
                  <c:v>My health and fitness are important to me</c:v>
                </c:pt>
                <c:pt idx="2">
                  <c:v>I would rather stay at home on the weekend</c:v>
                </c:pt>
                <c:pt idx="3">
                  <c:v>I have been to a pub/bar/tavern/shebeen in the last 14 days</c:v>
                </c:pt>
                <c:pt idx="4">
                  <c:v>Modern technology has made my life better</c:v>
                </c:pt>
                <c:pt idx="5">
                  <c:v>Technology makes people disengage with one another</c:v>
                </c:pt>
                <c:pt idx="6">
                  <c:v>Are you on social media everyday</c:v>
                </c:pt>
                <c:pt idx="7">
                  <c:v>I want to be well-known and well respected in my social circles</c:v>
                </c:pt>
              </c:strCache>
            </c:strRef>
          </c:cat>
          <c:val>
            <c:numRef>
              <c:f>Sheet1!$D$2:$D$9</c:f>
              <c:numCache>
                <c:formatCode>0.0</c:formatCode>
                <c:ptCount val="8"/>
                <c:pt idx="0">
                  <c:v>8.1</c:v>
                </c:pt>
                <c:pt idx="1">
                  <c:v>9.1</c:v>
                </c:pt>
                <c:pt idx="2">
                  <c:v>5.7</c:v>
                </c:pt>
                <c:pt idx="3">
                  <c:v>5</c:v>
                </c:pt>
                <c:pt idx="4">
                  <c:v>7.8</c:v>
                </c:pt>
                <c:pt idx="5">
                  <c:v>6.8</c:v>
                </c:pt>
                <c:pt idx="6">
                  <c:v>6.9</c:v>
                </c:pt>
                <c:pt idx="7">
                  <c:v>6.8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21917728"/>
        <c:axId val="421921256"/>
      </c:barChart>
      <c:catAx>
        <c:axId val="4219177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accent1"/>
            </a:solidFill>
          </a:ln>
        </c:spPr>
        <c:txPr>
          <a:bodyPr rot="-5400000" vert="horz" anchor="t" anchorCtr="1"/>
          <a:lstStyle/>
          <a:p>
            <a:pPr>
              <a:defRPr lang="en-ZA" sz="800" b="0">
                <a:solidFill>
                  <a:schemeClr val="bg1"/>
                </a:solidFill>
                <a:effectLst/>
                <a:latin typeface="Comic Sans MS" pitchFamily="66" charset="0"/>
                <a:cs typeface="Times New Roman" pitchFamily="18" charset="0"/>
              </a:defRPr>
            </a:pPr>
            <a:endParaRPr lang="en-US"/>
          </a:p>
        </c:txPr>
        <c:crossAx val="421921256"/>
        <c:crosses val="autoZero"/>
        <c:auto val="1"/>
        <c:lblAlgn val="ctr"/>
        <c:lblOffset val="100"/>
        <c:noMultiLvlLbl val="0"/>
      </c:catAx>
      <c:valAx>
        <c:axId val="421921256"/>
        <c:scaling>
          <c:orientation val="minMax"/>
          <c:max val="10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lang="en-ZA" sz="1000"/>
            </a:pPr>
            <a:endParaRPr lang="en-US"/>
          </a:p>
        </c:txPr>
        <c:crossAx val="421917728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lang="en-ZA" sz="12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8909283789081099E-2"/>
          <c:y val="0.11054257860237748"/>
          <c:w val="0.9217536415158275"/>
          <c:h val="0.73283827838573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On the weekend I prefer to spend time with my friend rather than my family</c:v>
                </c:pt>
                <c:pt idx="1">
                  <c:v>I would like to increase my social circles</c:v>
                </c:pt>
                <c:pt idx="2">
                  <c:v>I would rather watch a DVD at home</c:v>
                </c:pt>
                <c:pt idx="3">
                  <c:v>Love and my relationship is more important than money to me</c:v>
                </c:pt>
                <c:pt idx="4">
                  <c:v>I often need a way to relax from the pressure of life</c:v>
                </c:pt>
                <c:pt idx="5">
                  <c:v>I get most of my news from social media or the internet</c:v>
                </c:pt>
                <c:pt idx="6">
                  <c:v>Entertainment is one of my largest expenses every month</c:v>
                </c:pt>
              </c:strCache>
            </c:strRef>
          </c:cat>
          <c:val>
            <c:numRef>
              <c:f>Sheet1!$B$2:$B$8</c:f>
              <c:numCache>
                <c:formatCode>0.0</c:formatCode>
                <c:ptCount val="7"/>
                <c:pt idx="0">
                  <c:v>4</c:v>
                </c:pt>
                <c:pt idx="1">
                  <c:v>6.3</c:v>
                </c:pt>
                <c:pt idx="2">
                  <c:v>6.5</c:v>
                </c:pt>
                <c:pt idx="3">
                  <c:v>6.2</c:v>
                </c:pt>
                <c:pt idx="4">
                  <c:v>7.8</c:v>
                </c:pt>
                <c:pt idx="5">
                  <c:v>7</c:v>
                </c:pt>
                <c:pt idx="6">
                  <c:v>5.6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35-44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On the weekend I prefer to spend time with my friend rather than my family</c:v>
                </c:pt>
                <c:pt idx="1">
                  <c:v>I would like to increase my social circles</c:v>
                </c:pt>
                <c:pt idx="2">
                  <c:v>I would rather watch a DVD at home</c:v>
                </c:pt>
                <c:pt idx="3">
                  <c:v>Love and my relationship is more important than money to me</c:v>
                </c:pt>
                <c:pt idx="4">
                  <c:v>I often need a way to relax from the pressure of life</c:v>
                </c:pt>
                <c:pt idx="5">
                  <c:v>I get most of my news from social media or the internet</c:v>
                </c:pt>
                <c:pt idx="6">
                  <c:v>Entertainment is one of my largest expenses every month</c:v>
                </c:pt>
              </c:strCache>
            </c:strRef>
          </c:cat>
          <c:val>
            <c:numRef>
              <c:f>Sheet1!$C$2:$C$8</c:f>
              <c:numCache>
                <c:formatCode>0.0</c:formatCode>
                <c:ptCount val="7"/>
                <c:pt idx="0">
                  <c:v>4</c:v>
                </c:pt>
                <c:pt idx="1">
                  <c:v>6.4</c:v>
                </c:pt>
                <c:pt idx="2">
                  <c:v>6.8</c:v>
                </c:pt>
                <c:pt idx="3">
                  <c:v>6.7</c:v>
                </c:pt>
                <c:pt idx="4">
                  <c:v>8.3000000000000007</c:v>
                </c:pt>
                <c:pt idx="5">
                  <c:v>7.4</c:v>
                </c:pt>
                <c:pt idx="6">
                  <c:v>5.4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45-49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On the weekend I prefer to spend time with my friend rather than my family</c:v>
                </c:pt>
                <c:pt idx="1">
                  <c:v>I would like to increase my social circles</c:v>
                </c:pt>
                <c:pt idx="2">
                  <c:v>I would rather watch a DVD at home</c:v>
                </c:pt>
                <c:pt idx="3">
                  <c:v>Love and my relationship is more important than money to me</c:v>
                </c:pt>
                <c:pt idx="4">
                  <c:v>I often need a way to relax from the pressure of life</c:v>
                </c:pt>
                <c:pt idx="5">
                  <c:v>I get most of my news from social media or the internet</c:v>
                </c:pt>
                <c:pt idx="6">
                  <c:v>Entertainment is one of my largest expenses every month</c:v>
                </c:pt>
              </c:strCache>
            </c:strRef>
          </c:cat>
          <c:val>
            <c:numRef>
              <c:f>Sheet1!$D$2:$D$8</c:f>
              <c:numCache>
                <c:formatCode>0.0</c:formatCode>
                <c:ptCount val="7"/>
                <c:pt idx="0">
                  <c:v>4.7</c:v>
                </c:pt>
                <c:pt idx="1">
                  <c:v>5.5</c:v>
                </c:pt>
                <c:pt idx="2">
                  <c:v>6.7</c:v>
                </c:pt>
                <c:pt idx="3">
                  <c:v>5.9</c:v>
                </c:pt>
                <c:pt idx="4">
                  <c:v>7.9</c:v>
                </c:pt>
                <c:pt idx="5">
                  <c:v>6.8</c:v>
                </c:pt>
                <c:pt idx="6">
                  <c:v>5.7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22326152"/>
        <c:axId val="422323408"/>
      </c:barChart>
      <c:catAx>
        <c:axId val="4223261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accent1"/>
            </a:solidFill>
          </a:ln>
        </c:spPr>
        <c:txPr>
          <a:bodyPr rot="-5400000" vert="horz" anchor="t" anchorCtr="1"/>
          <a:lstStyle/>
          <a:p>
            <a:pPr>
              <a:defRPr lang="en-ZA" sz="800" b="0">
                <a:solidFill>
                  <a:schemeClr val="bg1"/>
                </a:solidFill>
                <a:effectLst/>
                <a:latin typeface="Comic Sans MS" pitchFamily="66" charset="0"/>
                <a:cs typeface="Times New Roman" pitchFamily="18" charset="0"/>
              </a:defRPr>
            </a:pPr>
            <a:endParaRPr lang="en-US"/>
          </a:p>
        </c:txPr>
        <c:crossAx val="422323408"/>
        <c:crosses val="autoZero"/>
        <c:auto val="1"/>
        <c:lblAlgn val="ctr"/>
        <c:lblOffset val="100"/>
        <c:noMultiLvlLbl val="0"/>
      </c:catAx>
      <c:valAx>
        <c:axId val="422323408"/>
        <c:scaling>
          <c:orientation val="minMax"/>
          <c:max val="10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lang="en-ZA" sz="1000"/>
            </a:pPr>
            <a:endParaRPr lang="en-US"/>
          </a:p>
        </c:txPr>
        <c:crossAx val="422326152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lang="en-ZA" sz="12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8909283789081099E-2"/>
          <c:y val="0.11054257860237748"/>
          <c:w val="0.9217536415158275"/>
          <c:h val="0.7796863716531499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It is important to me to be entertained on the weekend</c:v>
                </c:pt>
                <c:pt idx="1">
                  <c:v>My health and fitness are important to me</c:v>
                </c:pt>
                <c:pt idx="2">
                  <c:v>I would rather stay at home on the weekend</c:v>
                </c:pt>
                <c:pt idx="3">
                  <c:v>I have been to a pub/bar/tavern/shebeen in the last 14 days</c:v>
                </c:pt>
                <c:pt idx="4">
                  <c:v>Modern technology has made my life better</c:v>
                </c:pt>
                <c:pt idx="5">
                  <c:v>Technology makes people disengage with one another</c:v>
                </c:pt>
                <c:pt idx="6">
                  <c:v>Are you on social media everyday</c:v>
                </c:pt>
                <c:pt idx="7">
                  <c:v>I want to be well-known and well respected in my social circles</c:v>
                </c:pt>
              </c:strCache>
            </c:strRef>
          </c:cat>
          <c:val>
            <c:numRef>
              <c:f>Sheet1!$B$2:$B$9</c:f>
              <c:numCache>
                <c:formatCode>0.0</c:formatCode>
                <c:ptCount val="8"/>
                <c:pt idx="0">
                  <c:v>7.9</c:v>
                </c:pt>
                <c:pt idx="1">
                  <c:v>9.5</c:v>
                </c:pt>
                <c:pt idx="2">
                  <c:v>6.3</c:v>
                </c:pt>
                <c:pt idx="3">
                  <c:v>3.5</c:v>
                </c:pt>
                <c:pt idx="4">
                  <c:v>8.5</c:v>
                </c:pt>
                <c:pt idx="5">
                  <c:v>6.8</c:v>
                </c:pt>
                <c:pt idx="6">
                  <c:v>6.3</c:v>
                </c:pt>
                <c:pt idx="7">
                  <c:v>7.5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ECR - P1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It is important to me to be entertained on the weekend</c:v>
                </c:pt>
                <c:pt idx="1">
                  <c:v>My health and fitness are important to me</c:v>
                </c:pt>
                <c:pt idx="2">
                  <c:v>I would rather stay at home on the weekend</c:v>
                </c:pt>
                <c:pt idx="3">
                  <c:v>I have been to a pub/bar/tavern/shebeen in the last 14 days</c:v>
                </c:pt>
                <c:pt idx="4">
                  <c:v>Modern technology has made my life better</c:v>
                </c:pt>
                <c:pt idx="5">
                  <c:v>Technology makes people disengage with one another</c:v>
                </c:pt>
                <c:pt idx="6">
                  <c:v>Are you on social media everyday</c:v>
                </c:pt>
                <c:pt idx="7">
                  <c:v>I want to be well-known and well respected in my social circles</c:v>
                </c:pt>
              </c:strCache>
            </c:strRef>
          </c:cat>
          <c:val>
            <c:numRef>
              <c:f>Sheet1!$C$2:$C$9</c:f>
              <c:numCache>
                <c:formatCode>0.0</c:formatCode>
                <c:ptCount val="8"/>
                <c:pt idx="0">
                  <c:v>7.9</c:v>
                </c:pt>
                <c:pt idx="1">
                  <c:v>9.7000000000000011</c:v>
                </c:pt>
                <c:pt idx="2">
                  <c:v>6.2</c:v>
                </c:pt>
                <c:pt idx="3">
                  <c:v>3.4</c:v>
                </c:pt>
                <c:pt idx="4">
                  <c:v>8.8000000000000007</c:v>
                </c:pt>
                <c:pt idx="5">
                  <c:v>7.2</c:v>
                </c:pt>
                <c:pt idx="6">
                  <c:v>7.5</c:v>
                </c:pt>
                <c:pt idx="7">
                  <c:v>8.2000000000000011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Metro - P1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It is important to me to be entertained on the weekend</c:v>
                </c:pt>
                <c:pt idx="1">
                  <c:v>My health and fitness are important to me</c:v>
                </c:pt>
                <c:pt idx="2">
                  <c:v>I would rather stay at home on the weekend</c:v>
                </c:pt>
                <c:pt idx="3">
                  <c:v>I have been to a pub/bar/tavern/shebeen in the last 14 days</c:v>
                </c:pt>
                <c:pt idx="4">
                  <c:v>Modern technology has made my life better</c:v>
                </c:pt>
                <c:pt idx="5">
                  <c:v>Technology makes people disengage with one another</c:v>
                </c:pt>
                <c:pt idx="6">
                  <c:v>Are you on social media everyday</c:v>
                </c:pt>
                <c:pt idx="7">
                  <c:v>I want to be well-known and well respected in my social circles</c:v>
                </c:pt>
              </c:strCache>
            </c:strRef>
          </c:cat>
          <c:val>
            <c:numRef>
              <c:f>Sheet1!$D$2:$D$9</c:f>
              <c:numCache>
                <c:formatCode>0.0</c:formatCode>
                <c:ptCount val="8"/>
                <c:pt idx="0">
                  <c:v>7.9</c:v>
                </c:pt>
                <c:pt idx="1">
                  <c:v>9.7000000000000011</c:v>
                </c:pt>
                <c:pt idx="2">
                  <c:v>6.4</c:v>
                </c:pt>
                <c:pt idx="3">
                  <c:v>3.8</c:v>
                </c:pt>
                <c:pt idx="4">
                  <c:v>8.3000000000000007</c:v>
                </c:pt>
                <c:pt idx="5">
                  <c:v>5.7</c:v>
                </c:pt>
                <c:pt idx="6">
                  <c:v>6.8</c:v>
                </c:pt>
                <c:pt idx="7">
                  <c:v>7.5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Ukhozi - P1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It is important to me to be entertained on the weekend</c:v>
                </c:pt>
                <c:pt idx="1">
                  <c:v>My health and fitness are important to me</c:v>
                </c:pt>
                <c:pt idx="2">
                  <c:v>I would rather stay at home on the weekend</c:v>
                </c:pt>
                <c:pt idx="3">
                  <c:v>I have been to a pub/bar/tavern/shebeen in the last 14 days</c:v>
                </c:pt>
                <c:pt idx="4">
                  <c:v>Modern technology has made my life better</c:v>
                </c:pt>
                <c:pt idx="5">
                  <c:v>Technology makes people disengage with one another</c:v>
                </c:pt>
                <c:pt idx="6">
                  <c:v>Are you on social media everyday</c:v>
                </c:pt>
                <c:pt idx="7">
                  <c:v>I want to be well-known and well respected in my social circles</c:v>
                </c:pt>
              </c:strCache>
            </c:strRef>
          </c:cat>
          <c:val>
            <c:numRef>
              <c:f>Sheet1!$E$2:$E$9</c:f>
              <c:numCache>
                <c:formatCode>0.0</c:formatCode>
                <c:ptCount val="8"/>
                <c:pt idx="0">
                  <c:v>8.7000000000000011</c:v>
                </c:pt>
                <c:pt idx="1">
                  <c:v>9.3000000000000007</c:v>
                </c:pt>
                <c:pt idx="2">
                  <c:v>5.8</c:v>
                </c:pt>
                <c:pt idx="3">
                  <c:v>3.2</c:v>
                </c:pt>
                <c:pt idx="4">
                  <c:v>8.1</c:v>
                </c:pt>
                <c:pt idx="5">
                  <c:v>8.1</c:v>
                </c:pt>
                <c:pt idx="6">
                  <c:v>5.0999999999999996</c:v>
                </c:pt>
                <c:pt idx="7">
                  <c:v>7.3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Vuma - P1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It is important to me to be entertained on the weekend</c:v>
                </c:pt>
                <c:pt idx="1">
                  <c:v>My health and fitness are important to me</c:v>
                </c:pt>
                <c:pt idx="2">
                  <c:v>I would rather stay at home on the weekend</c:v>
                </c:pt>
                <c:pt idx="3">
                  <c:v>I have been to a pub/bar/tavern/shebeen in the last 14 days</c:v>
                </c:pt>
                <c:pt idx="4">
                  <c:v>Modern technology has made my life better</c:v>
                </c:pt>
                <c:pt idx="5">
                  <c:v>Technology makes people disengage with one another</c:v>
                </c:pt>
                <c:pt idx="6">
                  <c:v>Are you on social media everyday</c:v>
                </c:pt>
                <c:pt idx="7">
                  <c:v>I want to be well-known and well respected in my social circles</c:v>
                </c:pt>
              </c:strCache>
            </c:strRef>
          </c:cat>
          <c:val>
            <c:numRef>
              <c:f>Sheet1!$F$2:$F$9</c:f>
              <c:numCache>
                <c:formatCode>0.0</c:formatCode>
                <c:ptCount val="8"/>
                <c:pt idx="0">
                  <c:v>5.8</c:v>
                </c:pt>
                <c:pt idx="1">
                  <c:v>8.8000000000000007</c:v>
                </c:pt>
                <c:pt idx="2">
                  <c:v>7.7</c:v>
                </c:pt>
                <c:pt idx="3">
                  <c:v>3.9</c:v>
                </c:pt>
                <c:pt idx="4">
                  <c:v>9.4</c:v>
                </c:pt>
                <c:pt idx="5">
                  <c:v>5.4</c:v>
                </c:pt>
                <c:pt idx="6">
                  <c:v>4.5</c:v>
                </c:pt>
                <c:pt idx="7">
                  <c:v>6.2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Vuma - P2+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It is important to me to be entertained on the weekend</c:v>
                </c:pt>
                <c:pt idx="1">
                  <c:v>My health and fitness are important to me</c:v>
                </c:pt>
                <c:pt idx="2">
                  <c:v>I would rather stay at home on the weekend</c:v>
                </c:pt>
                <c:pt idx="3">
                  <c:v>I have been to a pub/bar/tavern/shebeen in the last 14 days</c:v>
                </c:pt>
                <c:pt idx="4">
                  <c:v>Modern technology has made my life better</c:v>
                </c:pt>
                <c:pt idx="5">
                  <c:v>Technology makes people disengage with one another</c:v>
                </c:pt>
                <c:pt idx="6">
                  <c:v>Are you on social media everyday</c:v>
                </c:pt>
                <c:pt idx="7">
                  <c:v>I want to be well-known and well respected in my social circles</c:v>
                </c:pt>
              </c:strCache>
            </c:strRef>
          </c:cat>
          <c:val>
            <c:numRef>
              <c:f>Sheet1!$G$2:$G$9</c:f>
              <c:numCache>
                <c:formatCode>0.0</c:formatCode>
                <c:ptCount val="8"/>
                <c:pt idx="0">
                  <c:v>8.3000000000000007</c:v>
                </c:pt>
                <c:pt idx="1">
                  <c:v>9.3000000000000007</c:v>
                </c:pt>
                <c:pt idx="2">
                  <c:v>5</c:v>
                </c:pt>
                <c:pt idx="3">
                  <c:v>4</c:v>
                </c:pt>
                <c:pt idx="4">
                  <c:v>8.3000000000000007</c:v>
                </c:pt>
                <c:pt idx="5">
                  <c:v>7.6</c:v>
                </c:pt>
                <c:pt idx="6">
                  <c:v>7.3</c:v>
                </c:pt>
                <c:pt idx="7">
                  <c:v>7.4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22322624"/>
        <c:axId val="422326936"/>
      </c:barChart>
      <c:catAx>
        <c:axId val="4223226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accent1"/>
            </a:solidFill>
          </a:ln>
        </c:spPr>
        <c:txPr>
          <a:bodyPr rot="-5400000" vert="horz" anchor="t" anchorCtr="1"/>
          <a:lstStyle/>
          <a:p>
            <a:pPr>
              <a:defRPr lang="en-ZA" sz="800" b="0">
                <a:solidFill>
                  <a:schemeClr val="bg1"/>
                </a:solidFill>
                <a:effectLst/>
                <a:latin typeface="Comic Sans MS" pitchFamily="66" charset="0"/>
                <a:cs typeface="Times New Roman" pitchFamily="18" charset="0"/>
              </a:defRPr>
            </a:pPr>
            <a:endParaRPr lang="en-US"/>
          </a:p>
        </c:txPr>
        <c:crossAx val="422326936"/>
        <c:crosses val="autoZero"/>
        <c:auto val="1"/>
        <c:lblAlgn val="ctr"/>
        <c:lblOffset val="100"/>
        <c:noMultiLvlLbl val="0"/>
      </c:catAx>
      <c:valAx>
        <c:axId val="422326936"/>
        <c:scaling>
          <c:orientation val="minMax"/>
          <c:max val="10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lang="en-ZA" sz="1000"/>
            </a:pPr>
            <a:endParaRPr lang="en-US"/>
          </a:p>
        </c:txPr>
        <c:crossAx val="422322624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lang="en-ZA" sz="12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8909283789081099E-2"/>
          <c:y val="0.11054257860237748"/>
          <c:w val="0.9217536415158275"/>
          <c:h val="0.73283827838573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On the weekend I prefer to spend time with my friend rather than my family</c:v>
                </c:pt>
                <c:pt idx="1">
                  <c:v>I would like to increase my social circles</c:v>
                </c:pt>
                <c:pt idx="2">
                  <c:v>I would rather watch a DVD at home</c:v>
                </c:pt>
                <c:pt idx="3">
                  <c:v>Love and my relationship is more important than money to me</c:v>
                </c:pt>
                <c:pt idx="4">
                  <c:v>I often need a way to relax from the pressure of life</c:v>
                </c:pt>
                <c:pt idx="5">
                  <c:v>I get most of my news from social media or the internet</c:v>
                </c:pt>
                <c:pt idx="6">
                  <c:v>Entertainment is one of my largest expenses every month</c:v>
                </c:pt>
              </c:strCache>
            </c:strRef>
          </c:cat>
          <c:val>
            <c:numRef>
              <c:f>Sheet1!$B$2:$B$8</c:f>
              <c:numCache>
                <c:formatCode>0.0</c:formatCode>
                <c:ptCount val="7"/>
                <c:pt idx="0">
                  <c:v>4</c:v>
                </c:pt>
                <c:pt idx="1">
                  <c:v>6.3</c:v>
                </c:pt>
                <c:pt idx="2">
                  <c:v>6.5</c:v>
                </c:pt>
                <c:pt idx="3">
                  <c:v>6.2</c:v>
                </c:pt>
                <c:pt idx="4">
                  <c:v>7.8</c:v>
                </c:pt>
                <c:pt idx="5">
                  <c:v>7</c:v>
                </c:pt>
                <c:pt idx="6">
                  <c:v>5.6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ECR - P1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On the weekend I prefer to spend time with my friend rather than my family</c:v>
                </c:pt>
                <c:pt idx="1">
                  <c:v>I would like to increase my social circles</c:v>
                </c:pt>
                <c:pt idx="2">
                  <c:v>I would rather watch a DVD at home</c:v>
                </c:pt>
                <c:pt idx="3">
                  <c:v>Love and my relationship is more important than money to me</c:v>
                </c:pt>
                <c:pt idx="4">
                  <c:v>I often need a way to relax from the pressure of life</c:v>
                </c:pt>
                <c:pt idx="5">
                  <c:v>I get most of my news from social media or the internet</c:v>
                </c:pt>
                <c:pt idx="6">
                  <c:v>Entertainment is one of my largest expenses every month</c:v>
                </c:pt>
              </c:strCache>
            </c:strRef>
          </c:cat>
          <c:val>
            <c:numRef>
              <c:f>Sheet1!$C$2:$C$8</c:f>
              <c:numCache>
                <c:formatCode>0.0</c:formatCode>
                <c:ptCount val="7"/>
                <c:pt idx="0">
                  <c:v>4.4000000000000004</c:v>
                </c:pt>
                <c:pt idx="1">
                  <c:v>6.7</c:v>
                </c:pt>
                <c:pt idx="2">
                  <c:v>6.5</c:v>
                </c:pt>
                <c:pt idx="3">
                  <c:v>6.4</c:v>
                </c:pt>
                <c:pt idx="4">
                  <c:v>7.9</c:v>
                </c:pt>
                <c:pt idx="5">
                  <c:v>7.9</c:v>
                </c:pt>
                <c:pt idx="6">
                  <c:v>6.1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Metro - P1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On the weekend I prefer to spend time with my friend rather than my family</c:v>
                </c:pt>
                <c:pt idx="1">
                  <c:v>I would like to increase my social circles</c:v>
                </c:pt>
                <c:pt idx="2">
                  <c:v>I would rather watch a DVD at home</c:v>
                </c:pt>
                <c:pt idx="3">
                  <c:v>Love and my relationship is more important than money to me</c:v>
                </c:pt>
                <c:pt idx="4">
                  <c:v>I often need a way to relax from the pressure of life</c:v>
                </c:pt>
                <c:pt idx="5">
                  <c:v>I get most of my news from social media or the internet</c:v>
                </c:pt>
                <c:pt idx="6">
                  <c:v>Entertainment is one of my largest expenses every month</c:v>
                </c:pt>
              </c:strCache>
            </c:strRef>
          </c:cat>
          <c:val>
            <c:numRef>
              <c:f>Sheet1!$D$2:$D$8</c:f>
              <c:numCache>
                <c:formatCode>0.0</c:formatCode>
                <c:ptCount val="7"/>
                <c:pt idx="0">
                  <c:v>3.8</c:v>
                </c:pt>
                <c:pt idx="1">
                  <c:v>6</c:v>
                </c:pt>
                <c:pt idx="2">
                  <c:v>6.6</c:v>
                </c:pt>
                <c:pt idx="3">
                  <c:v>6.1</c:v>
                </c:pt>
                <c:pt idx="4">
                  <c:v>7.8</c:v>
                </c:pt>
                <c:pt idx="5">
                  <c:v>6.5</c:v>
                </c:pt>
                <c:pt idx="6">
                  <c:v>5.4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Ukhozi - P1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On the weekend I prefer to spend time with my friend rather than my family</c:v>
                </c:pt>
                <c:pt idx="1">
                  <c:v>I would like to increase my social circles</c:v>
                </c:pt>
                <c:pt idx="2">
                  <c:v>I would rather watch a DVD at home</c:v>
                </c:pt>
                <c:pt idx="3">
                  <c:v>Love and my relationship is more important than money to me</c:v>
                </c:pt>
                <c:pt idx="4">
                  <c:v>I often need a way to relax from the pressure of life</c:v>
                </c:pt>
                <c:pt idx="5">
                  <c:v>I get most of my news from social media or the internet</c:v>
                </c:pt>
                <c:pt idx="6">
                  <c:v>Entertainment is one of my largest expenses every month</c:v>
                </c:pt>
              </c:strCache>
            </c:strRef>
          </c:cat>
          <c:val>
            <c:numRef>
              <c:f>Sheet1!$E$2:$E$8</c:f>
              <c:numCache>
                <c:formatCode>0.0</c:formatCode>
                <c:ptCount val="7"/>
                <c:pt idx="0">
                  <c:v>3.9</c:v>
                </c:pt>
                <c:pt idx="1">
                  <c:v>6.3</c:v>
                </c:pt>
                <c:pt idx="2">
                  <c:v>6.9</c:v>
                </c:pt>
                <c:pt idx="3">
                  <c:v>6.4</c:v>
                </c:pt>
                <c:pt idx="4">
                  <c:v>7.4</c:v>
                </c:pt>
                <c:pt idx="5">
                  <c:v>7</c:v>
                </c:pt>
                <c:pt idx="6">
                  <c:v>6.1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Vuma - P1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On the weekend I prefer to spend time with my friend rather than my family</c:v>
                </c:pt>
                <c:pt idx="1">
                  <c:v>I would like to increase my social circles</c:v>
                </c:pt>
                <c:pt idx="2">
                  <c:v>I would rather watch a DVD at home</c:v>
                </c:pt>
                <c:pt idx="3">
                  <c:v>Love and my relationship is more important than money to me</c:v>
                </c:pt>
                <c:pt idx="4">
                  <c:v>I often need a way to relax from the pressure of life</c:v>
                </c:pt>
                <c:pt idx="5">
                  <c:v>I get most of my news from social media or the internet</c:v>
                </c:pt>
                <c:pt idx="6">
                  <c:v>Entertainment is one of my largest expenses every month</c:v>
                </c:pt>
              </c:strCache>
            </c:strRef>
          </c:cat>
          <c:val>
            <c:numRef>
              <c:f>Sheet1!$F$2:$F$8</c:f>
              <c:numCache>
                <c:formatCode>0.0</c:formatCode>
                <c:ptCount val="7"/>
                <c:pt idx="0">
                  <c:v>3.5</c:v>
                </c:pt>
                <c:pt idx="1">
                  <c:v>5.8</c:v>
                </c:pt>
                <c:pt idx="2">
                  <c:v>5.6</c:v>
                </c:pt>
                <c:pt idx="3">
                  <c:v>5.3</c:v>
                </c:pt>
                <c:pt idx="4">
                  <c:v>7.9</c:v>
                </c:pt>
                <c:pt idx="5">
                  <c:v>6.2</c:v>
                </c:pt>
                <c:pt idx="6">
                  <c:v>3.4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Vuma - P2+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On the weekend I prefer to spend time with my friend rather than my family</c:v>
                </c:pt>
                <c:pt idx="1">
                  <c:v>I would like to increase my social circles</c:v>
                </c:pt>
                <c:pt idx="2">
                  <c:v>I would rather watch a DVD at home</c:v>
                </c:pt>
                <c:pt idx="3">
                  <c:v>Love and my relationship is more important than money to me</c:v>
                </c:pt>
                <c:pt idx="4">
                  <c:v>I often need a way to relax from the pressure of life</c:v>
                </c:pt>
                <c:pt idx="5">
                  <c:v>I get most of my news from social media or the internet</c:v>
                </c:pt>
                <c:pt idx="6">
                  <c:v>Entertainment is one of my largest expenses every month</c:v>
                </c:pt>
              </c:strCache>
            </c:strRef>
          </c:cat>
          <c:val>
            <c:numRef>
              <c:f>Sheet1!$G$2:$G$8</c:f>
              <c:numCache>
                <c:formatCode>0.0</c:formatCode>
                <c:ptCount val="7"/>
                <c:pt idx="0">
                  <c:v>4.4000000000000004</c:v>
                </c:pt>
                <c:pt idx="1">
                  <c:v>5.4</c:v>
                </c:pt>
                <c:pt idx="2">
                  <c:v>5.3</c:v>
                </c:pt>
                <c:pt idx="3">
                  <c:v>5.8</c:v>
                </c:pt>
                <c:pt idx="4">
                  <c:v>7.7</c:v>
                </c:pt>
                <c:pt idx="5">
                  <c:v>7.3</c:v>
                </c:pt>
                <c:pt idx="6">
                  <c:v>5.8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22327720"/>
        <c:axId val="422324976"/>
      </c:barChart>
      <c:catAx>
        <c:axId val="4223277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accent1"/>
            </a:solidFill>
          </a:ln>
        </c:spPr>
        <c:txPr>
          <a:bodyPr rot="-5400000" vert="horz" anchor="t" anchorCtr="1"/>
          <a:lstStyle/>
          <a:p>
            <a:pPr>
              <a:defRPr lang="en-ZA" sz="800" b="0">
                <a:solidFill>
                  <a:schemeClr val="bg1"/>
                </a:solidFill>
                <a:effectLst/>
                <a:latin typeface="Comic Sans MS" pitchFamily="66" charset="0"/>
                <a:cs typeface="Times New Roman" pitchFamily="18" charset="0"/>
              </a:defRPr>
            </a:pPr>
            <a:endParaRPr lang="en-US"/>
          </a:p>
        </c:txPr>
        <c:crossAx val="422324976"/>
        <c:crosses val="autoZero"/>
        <c:auto val="1"/>
        <c:lblAlgn val="ctr"/>
        <c:lblOffset val="100"/>
        <c:noMultiLvlLbl val="0"/>
      </c:catAx>
      <c:valAx>
        <c:axId val="422324976"/>
        <c:scaling>
          <c:orientation val="minMax"/>
          <c:max val="10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lang="en-ZA" sz="1000"/>
            </a:pPr>
            <a:endParaRPr lang="en-US"/>
          </a:p>
        </c:txPr>
        <c:crossAx val="422327720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lang="en-ZA" sz="12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8909283789081099E-2"/>
          <c:y val="0.11054257860237748"/>
          <c:w val="0.9217536415158275"/>
          <c:h val="0.826576560937673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DJ Sbu</c:v>
                </c:pt>
                <c:pt idx="1">
                  <c:v>DJ Sgqemeza</c:v>
                </c:pt>
                <c:pt idx="2">
                  <c:v>Makhosi Khoza</c:v>
                </c:pt>
                <c:pt idx="3">
                  <c:v>Mzokoloko</c:v>
                </c:pt>
                <c:pt idx="4">
                  <c:v>Phat Joe</c:v>
                </c:pt>
                <c:pt idx="5">
                  <c:v>Somizi</c:v>
                </c:pt>
                <c:pt idx="6">
                  <c:v>TP (Trevor Phillips)</c:v>
                </c:pt>
                <c:pt idx="7">
                  <c:v>Zola 7</c:v>
                </c:pt>
                <c:pt idx="8">
                  <c:v>Ma Mgo</c:v>
                </c:pt>
              </c:strCache>
            </c:strRef>
          </c:cat>
          <c:val>
            <c:numRef>
              <c:f>Sheet1!$B$2:$B$10</c:f>
              <c:numCache>
                <c:formatCode>0.0</c:formatCode>
                <c:ptCount val="9"/>
                <c:pt idx="0">
                  <c:v>7.8</c:v>
                </c:pt>
                <c:pt idx="1">
                  <c:v>7.8</c:v>
                </c:pt>
                <c:pt idx="2">
                  <c:v>7.3</c:v>
                </c:pt>
                <c:pt idx="3">
                  <c:v>7.9</c:v>
                </c:pt>
                <c:pt idx="4">
                  <c:v>7.3</c:v>
                </c:pt>
                <c:pt idx="5">
                  <c:v>7.5</c:v>
                </c:pt>
                <c:pt idx="6">
                  <c:v>7.1</c:v>
                </c:pt>
                <c:pt idx="7">
                  <c:v>7.2</c:v>
                </c:pt>
                <c:pt idx="8">
                  <c:v>6.9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Female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DJ Sbu</c:v>
                </c:pt>
                <c:pt idx="1">
                  <c:v>DJ Sgqemeza</c:v>
                </c:pt>
                <c:pt idx="2">
                  <c:v>Makhosi Khoza</c:v>
                </c:pt>
                <c:pt idx="3">
                  <c:v>Mzokoloko</c:v>
                </c:pt>
                <c:pt idx="4">
                  <c:v>Phat Joe</c:v>
                </c:pt>
                <c:pt idx="5">
                  <c:v>Somizi</c:v>
                </c:pt>
                <c:pt idx="6">
                  <c:v>TP (Trevor Phillips)</c:v>
                </c:pt>
                <c:pt idx="7">
                  <c:v>Zola 7</c:v>
                </c:pt>
                <c:pt idx="8">
                  <c:v>Ma Mgo</c:v>
                </c:pt>
              </c:strCache>
            </c:strRef>
          </c:cat>
          <c:val>
            <c:numRef>
              <c:f>Sheet1!$C$2:$C$10</c:f>
              <c:numCache>
                <c:formatCode>0.0</c:formatCode>
                <c:ptCount val="9"/>
                <c:pt idx="0">
                  <c:v>8.2000000000000011</c:v>
                </c:pt>
                <c:pt idx="1">
                  <c:v>7.7</c:v>
                </c:pt>
                <c:pt idx="2">
                  <c:v>7</c:v>
                </c:pt>
                <c:pt idx="3">
                  <c:v>7.8</c:v>
                </c:pt>
                <c:pt idx="4">
                  <c:v>7.2</c:v>
                </c:pt>
                <c:pt idx="5">
                  <c:v>8.1</c:v>
                </c:pt>
                <c:pt idx="6">
                  <c:v>7.1</c:v>
                </c:pt>
                <c:pt idx="7">
                  <c:v>8</c:v>
                </c:pt>
                <c:pt idx="8">
                  <c:v>7.2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Male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DJ Sbu</c:v>
                </c:pt>
                <c:pt idx="1">
                  <c:v>DJ Sgqemeza</c:v>
                </c:pt>
                <c:pt idx="2">
                  <c:v>Makhosi Khoza</c:v>
                </c:pt>
                <c:pt idx="3">
                  <c:v>Mzokoloko</c:v>
                </c:pt>
                <c:pt idx="4">
                  <c:v>Phat Joe</c:v>
                </c:pt>
                <c:pt idx="5">
                  <c:v>Somizi</c:v>
                </c:pt>
                <c:pt idx="6">
                  <c:v>TP (Trevor Phillips)</c:v>
                </c:pt>
                <c:pt idx="7">
                  <c:v>Zola 7</c:v>
                </c:pt>
                <c:pt idx="8">
                  <c:v>Ma Mgo</c:v>
                </c:pt>
              </c:strCache>
            </c:strRef>
          </c:cat>
          <c:val>
            <c:numRef>
              <c:f>Sheet1!$D$2:$D$10</c:f>
              <c:numCache>
                <c:formatCode>0.0</c:formatCode>
                <c:ptCount val="9"/>
                <c:pt idx="0">
                  <c:v>7.2</c:v>
                </c:pt>
                <c:pt idx="1">
                  <c:v>7.9</c:v>
                </c:pt>
                <c:pt idx="2">
                  <c:v>7.8</c:v>
                </c:pt>
                <c:pt idx="3">
                  <c:v>7.9</c:v>
                </c:pt>
                <c:pt idx="4">
                  <c:v>7.5</c:v>
                </c:pt>
                <c:pt idx="5">
                  <c:v>6.4</c:v>
                </c:pt>
                <c:pt idx="6">
                  <c:v>7.2</c:v>
                </c:pt>
                <c:pt idx="7">
                  <c:v>5.9</c:v>
                </c:pt>
                <c:pt idx="8">
                  <c:v>6.3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22326544"/>
        <c:axId val="422323800"/>
      </c:barChart>
      <c:catAx>
        <c:axId val="4223265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accent1"/>
            </a:solidFill>
          </a:ln>
        </c:spPr>
        <c:txPr>
          <a:bodyPr rot="0" vert="horz" anchor="t" anchorCtr="1"/>
          <a:lstStyle/>
          <a:p>
            <a:pPr>
              <a:defRPr lang="en-ZA" sz="1000" b="0">
                <a:solidFill>
                  <a:schemeClr val="bg1"/>
                </a:solidFill>
                <a:effectLst/>
                <a:latin typeface="Comic Sans MS" pitchFamily="66" charset="0"/>
                <a:cs typeface="Times New Roman" pitchFamily="18" charset="0"/>
              </a:defRPr>
            </a:pPr>
            <a:endParaRPr lang="en-US"/>
          </a:p>
        </c:txPr>
        <c:crossAx val="422323800"/>
        <c:crosses val="autoZero"/>
        <c:auto val="1"/>
        <c:lblAlgn val="ctr"/>
        <c:lblOffset val="100"/>
        <c:noMultiLvlLbl val="0"/>
      </c:catAx>
      <c:valAx>
        <c:axId val="422323800"/>
        <c:scaling>
          <c:orientation val="minMax"/>
          <c:max val="10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lang="en-ZA" sz="1000"/>
            </a:pPr>
            <a:endParaRPr lang="en-US"/>
          </a:p>
        </c:txPr>
        <c:crossAx val="422326544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lang="en-ZA" sz="12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8909283789081099E-2"/>
          <c:y val="0.11054257860237748"/>
          <c:w val="0.9217536415158275"/>
          <c:h val="0.826576560937673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DJ Sbu</c:v>
                </c:pt>
                <c:pt idx="1">
                  <c:v>DJ Sgqemeza</c:v>
                </c:pt>
                <c:pt idx="2">
                  <c:v>Makhosi Khoza</c:v>
                </c:pt>
                <c:pt idx="3">
                  <c:v>Mzokoloko</c:v>
                </c:pt>
                <c:pt idx="4">
                  <c:v>Phat Joe</c:v>
                </c:pt>
                <c:pt idx="5">
                  <c:v>Somizi</c:v>
                </c:pt>
                <c:pt idx="6">
                  <c:v>TP (Trevor Phillips)</c:v>
                </c:pt>
                <c:pt idx="7">
                  <c:v>Zola 7</c:v>
                </c:pt>
                <c:pt idx="8">
                  <c:v>Ma Mgo</c:v>
                </c:pt>
              </c:strCache>
            </c:strRef>
          </c:cat>
          <c:val>
            <c:numRef>
              <c:f>Sheet1!$B$2:$B$10</c:f>
              <c:numCache>
                <c:formatCode>0.0</c:formatCode>
                <c:ptCount val="9"/>
                <c:pt idx="0">
                  <c:v>7.8</c:v>
                </c:pt>
                <c:pt idx="1">
                  <c:v>7.8</c:v>
                </c:pt>
                <c:pt idx="2">
                  <c:v>7.3</c:v>
                </c:pt>
                <c:pt idx="3">
                  <c:v>7.9</c:v>
                </c:pt>
                <c:pt idx="4">
                  <c:v>7.3</c:v>
                </c:pt>
                <c:pt idx="5">
                  <c:v>7.5</c:v>
                </c:pt>
                <c:pt idx="6">
                  <c:v>7.1</c:v>
                </c:pt>
                <c:pt idx="7">
                  <c:v>7.2</c:v>
                </c:pt>
                <c:pt idx="8">
                  <c:v>6.9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35-44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DJ Sbu</c:v>
                </c:pt>
                <c:pt idx="1">
                  <c:v>DJ Sgqemeza</c:v>
                </c:pt>
                <c:pt idx="2">
                  <c:v>Makhosi Khoza</c:v>
                </c:pt>
                <c:pt idx="3">
                  <c:v>Mzokoloko</c:v>
                </c:pt>
                <c:pt idx="4">
                  <c:v>Phat Joe</c:v>
                </c:pt>
                <c:pt idx="5">
                  <c:v>Somizi</c:v>
                </c:pt>
                <c:pt idx="6">
                  <c:v>TP (Trevor Phillips)</c:v>
                </c:pt>
                <c:pt idx="7">
                  <c:v>Zola 7</c:v>
                </c:pt>
                <c:pt idx="8">
                  <c:v>Ma Mgo</c:v>
                </c:pt>
              </c:strCache>
            </c:strRef>
          </c:cat>
          <c:val>
            <c:numRef>
              <c:f>Sheet1!$C$2:$C$10</c:f>
              <c:numCache>
                <c:formatCode>0.0</c:formatCode>
                <c:ptCount val="9"/>
                <c:pt idx="0">
                  <c:v>7.9</c:v>
                </c:pt>
                <c:pt idx="1">
                  <c:v>8.2000000000000011</c:v>
                </c:pt>
                <c:pt idx="2">
                  <c:v>7.1</c:v>
                </c:pt>
                <c:pt idx="3">
                  <c:v>8.5</c:v>
                </c:pt>
                <c:pt idx="4">
                  <c:v>7.4</c:v>
                </c:pt>
                <c:pt idx="5">
                  <c:v>8.2000000000000011</c:v>
                </c:pt>
                <c:pt idx="6">
                  <c:v>7.4</c:v>
                </c:pt>
                <c:pt idx="7">
                  <c:v>7.6</c:v>
                </c:pt>
                <c:pt idx="8">
                  <c:v>6.9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45-49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DJ Sbu</c:v>
                </c:pt>
                <c:pt idx="1">
                  <c:v>DJ Sgqemeza</c:v>
                </c:pt>
                <c:pt idx="2">
                  <c:v>Makhosi Khoza</c:v>
                </c:pt>
                <c:pt idx="3">
                  <c:v>Mzokoloko</c:v>
                </c:pt>
                <c:pt idx="4">
                  <c:v>Phat Joe</c:v>
                </c:pt>
                <c:pt idx="5">
                  <c:v>Somizi</c:v>
                </c:pt>
                <c:pt idx="6">
                  <c:v>TP (Trevor Phillips)</c:v>
                </c:pt>
                <c:pt idx="7">
                  <c:v>Zola 7</c:v>
                </c:pt>
                <c:pt idx="8">
                  <c:v>Ma Mgo</c:v>
                </c:pt>
              </c:strCache>
            </c:strRef>
          </c:cat>
          <c:val>
            <c:numRef>
              <c:f>Sheet1!$D$2:$D$10</c:f>
              <c:numCache>
                <c:formatCode>0.0</c:formatCode>
                <c:ptCount val="9"/>
                <c:pt idx="0">
                  <c:v>7.4</c:v>
                </c:pt>
                <c:pt idx="1">
                  <c:v>6.3</c:v>
                </c:pt>
                <c:pt idx="2">
                  <c:v>6.9</c:v>
                </c:pt>
                <c:pt idx="3">
                  <c:v>6.7</c:v>
                </c:pt>
                <c:pt idx="4">
                  <c:v>7.4</c:v>
                </c:pt>
                <c:pt idx="5">
                  <c:v>6.3</c:v>
                </c:pt>
                <c:pt idx="6">
                  <c:v>6.7</c:v>
                </c:pt>
                <c:pt idx="7">
                  <c:v>6.6</c:v>
                </c:pt>
                <c:pt idx="8">
                  <c:v>6.8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22324192"/>
        <c:axId val="422323016"/>
      </c:barChart>
      <c:catAx>
        <c:axId val="4223241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accent1"/>
            </a:solidFill>
          </a:ln>
        </c:spPr>
        <c:txPr>
          <a:bodyPr rot="0" vert="horz" anchor="t" anchorCtr="1"/>
          <a:lstStyle/>
          <a:p>
            <a:pPr>
              <a:defRPr lang="en-ZA" sz="1000" b="0">
                <a:solidFill>
                  <a:schemeClr val="bg1"/>
                </a:solidFill>
                <a:effectLst/>
                <a:latin typeface="Comic Sans MS" pitchFamily="66" charset="0"/>
                <a:cs typeface="Times New Roman" pitchFamily="18" charset="0"/>
              </a:defRPr>
            </a:pPr>
            <a:endParaRPr lang="en-US"/>
          </a:p>
        </c:txPr>
        <c:crossAx val="422323016"/>
        <c:crosses val="autoZero"/>
        <c:auto val="1"/>
        <c:lblAlgn val="ctr"/>
        <c:lblOffset val="100"/>
        <c:noMultiLvlLbl val="0"/>
      </c:catAx>
      <c:valAx>
        <c:axId val="422323016"/>
        <c:scaling>
          <c:orientation val="minMax"/>
          <c:max val="10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lang="en-ZA" sz="1000"/>
            </a:pPr>
            <a:endParaRPr lang="en-US"/>
          </a:p>
        </c:txPr>
        <c:crossAx val="422324192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lang="en-ZA" sz="12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8909283789081099E-2"/>
          <c:y val="0.11054257860237748"/>
          <c:w val="0.9217536415158275"/>
          <c:h val="0.826576560937673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DJ Sbu</c:v>
                </c:pt>
                <c:pt idx="1">
                  <c:v>DJ Sgqemeza</c:v>
                </c:pt>
                <c:pt idx="2">
                  <c:v>Makhosi Khoza</c:v>
                </c:pt>
                <c:pt idx="3">
                  <c:v>Mzokoloko</c:v>
                </c:pt>
                <c:pt idx="4">
                  <c:v>Phat Joe</c:v>
                </c:pt>
                <c:pt idx="5">
                  <c:v>Somizi</c:v>
                </c:pt>
                <c:pt idx="6">
                  <c:v>TP (Trevor Phillips)</c:v>
                </c:pt>
                <c:pt idx="7">
                  <c:v>Zola 7</c:v>
                </c:pt>
                <c:pt idx="8">
                  <c:v>Ma Mgo</c:v>
                </c:pt>
              </c:strCache>
            </c:strRef>
          </c:cat>
          <c:val>
            <c:numRef>
              <c:f>Sheet1!$B$2:$B$10</c:f>
              <c:numCache>
                <c:formatCode>0.0</c:formatCode>
                <c:ptCount val="9"/>
                <c:pt idx="0">
                  <c:v>7.8</c:v>
                </c:pt>
                <c:pt idx="1">
                  <c:v>7.8</c:v>
                </c:pt>
                <c:pt idx="2">
                  <c:v>7.3</c:v>
                </c:pt>
                <c:pt idx="3">
                  <c:v>7.9</c:v>
                </c:pt>
                <c:pt idx="4">
                  <c:v>7.3</c:v>
                </c:pt>
                <c:pt idx="5">
                  <c:v>7.5</c:v>
                </c:pt>
                <c:pt idx="6">
                  <c:v>7.1</c:v>
                </c:pt>
                <c:pt idx="7">
                  <c:v>7.2</c:v>
                </c:pt>
                <c:pt idx="8">
                  <c:v>6.9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ECR - P1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DJ Sbu</c:v>
                </c:pt>
                <c:pt idx="1">
                  <c:v>DJ Sgqemeza</c:v>
                </c:pt>
                <c:pt idx="2">
                  <c:v>Makhosi Khoza</c:v>
                </c:pt>
                <c:pt idx="3">
                  <c:v>Mzokoloko</c:v>
                </c:pt>
                <c:pt idx="4">
                  <c:v>Phat Joe</c:v>
                </c:pt>
                <c:pt idx="5">
                  <c:v>Somizi</c:v>
                </c:pt>
                <c:pt idx="6">
                  <c:v>TP (Trevor Phillips)</c:v>
                </c:pt>
                <c:pt idx="7">
                  <c:v>Zola 7</c:v>
                </c:pt>
                <c:pt idx="8">
                  <c:v>Ma Mgo</c:v>
                </c:pt>
              </c:strCache>
            </c:strRef>
          </c:cat>
          <c:val>
            <c:numRef>
              <c:f>Sheet1!$C$2:$C$10</c:f>
              <c:numCache>
                <c:formatCode>0.0</c:formatCode>
                <c:ptCount val="9"/>
                <c:pt idx="0">
                  <c:v>8.1</c:v>
                </c:pt>
                <c:pt idx="1">
                  <c:v>7.6</c:v>
                </c:pt>
                <c:pt idx="2">
                  <c:v>7.9</c:v>
                </c:pt>
                <c:pt idx="3">
                  <c:v>8.8000000000000007</c:v>
                </c:pt>
                <c:pt idx="4">
                  <c:v>7.7</c:v>
                </c:pt>
                <c:pt idx="5">
                  <c:v>8.1</c:v>
                </c:pt>
                <c:pt idx="6">
                  <c:v>7.4</c:v>
                </c:pt>
                <c:pt idx="7">
                  <c:v>7.9</c:v>
                </c:pt>
                <c:pt idx="8">
                  <c:v>7.3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Metro - P1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DJ Sbu</c:v>
                </c:pt>
                <c:pt idx="1">
                  <c:v>DJ Sgqemeza</c:v>
                </c:pt>
                <c:pt idx="2">
                  <c:v>Makhosi Khoza</c:v>
                </c:pt>
                <c:pt idx="3">
                  <c:v>Mzokoloko</c:v>
                </c:pt>
                <c:pt idx="4">
                  <c:v>Phat Joe</c:v>
                </c:pt>
                <c:pt idx="5">
                  <c:v>Somizi</c:v>
                </c:pt>
                <c:pt idx="6">
                  <c:v>TP (Trevor Phillips)</c:v>
                </c:pt>
                <c:pt idx="7">
                  <c:v>Zola 7</c:v>
                </c:pt>
                <c:pt idx="8">
                  <c:v>Ma Mgo</c:v>
                </c:pt>
              </c:strCache>
            </c:strRef>
          </c:cat>
          <c:val>
            <c:numRef>
              <c:f>Sheet1!$D$2:$D$10</c:f>
              <c:numCache>
                <c:formatCode>0.0</c:formatCode>
                <c:ptCount val="9"/>
                <c:pt idx="0">
                  <c:v>7.8</c:v>
                </c:pt>
                <c:pt idx="1">
                  <c:v>8.1</c:v>
                </c:pt>
                <c:pt idx="2">
                  <c:v>6.3</c:v>
                </c:pt>
                <c:pt idx="3">
                  <c:v>7.3</c:v>
                </c:pt>
                <c:pt idx="4">
                  <c:v>7.2</c:v>
                </c:pt>
                <c:pt idx="5">
                  <c:v>7.2</c:v>
                </c:pt>
                <c:pt idx="6">
                  <c:v>7.3</c:v>
                </c:pt>
                <c:pt idx="7">
                  <c:v>7.5</c:v>
                </c:pt>
                <c:pt idx="8">
                  <c:v>7.4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Ukhozi - P1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DJ Sbu</c:v>
                </c:pt>
                <c:pt idx="1">
                  <c:v>DJ Sgqemeza</c:v>
                </c:pt>
                <c:pt idx="2">
                  <c:v>Makhosi Khoza</c:v>
                </c:pt>
                <c:pt idx="3">
                  <c:v>Mzokoloko</c:v>
                </c:pt>
                <c:pt idx="4">
                  <c:v>Phat Joe</c:v>
                </c:pt>
                <c:pt idx="5">
                  <c:v>Somizi</c:v>
                </c:pt>
                <c:pt idx="6">
                  <c:v>TP (Trevor Phillips)</c:v>
                </c:pt>
                <c:pt idx="7">
                  <c:v>Zola 7</c:v>
                </c:pt>
                <c:pt idx="8">
                  <c:v>Ma Mgo</c:v>
                </c:pt>
              </c:strCache>
            </c:strRef>
          </c:cat>
          <c:val>
            <c:numRef>
              <c:f>Sheet1!$E$2:$E$10</c:f>
              <c:numCache>
                <c:formatCode>0.0</c:formatCode>
                <c:ptCount val="9"/>
                <c:pt idx="0">
                  <c:v>7.7</c:v>
                </c:pt>
                <c:pt idx="1">
                  <c:v>8</c:v>
                </c:pt>
                <c:pt idx="2">
                  <c:v>8</c:v>
                </c:pt>
                <c:pt idx="3">
                  <c:v>7.6</c:v>
                </c:pt>
                <c:pt idx="4">
                  <c:v>7.3</c:v>
                </c:pt>
                <c:pt idx="5">
                  <c:v>7.8</c:v>
                </c:pt>
                <c:pt idx="6">
                  <c:v>7.3</c:v>
                </c:pt>
                <c:pt idx="7">
                  <c:v>6.8</c:v>
                </c:pt>
                <c:pt idx="8">
                  <c:v>6.4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Vuma - P1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DJ Sbu</c:v>
                </c:pt>
                <c:pt idx="1">
                  <c:v>DJ Sgqemeza</c:v>
                </c:pt>
                <c:pt idx="2">
                  <c:v>Makhosi Khoza</c:v>
                </c:pt>
                <c:pt idx="3">
                  <c:v>Mzokoloko</c:v>
                </c:pt>
                <c:pt idx="4">
                  <c:v>Phat Joe</c:v>
                </c:pt>
                <c:pt idx="5">
                  <c:v>Somizi</c:v>
                </c:pt>
                <c:pt idx="6">
                  <c:v>TP (Trevor Phillips)</c:v>
                </c:pt>
                <c:pt idx="7">
                  <c:v>Zola 7</c:v>
                </c:pt>
                <c:pt idx="8">
                  <c:v>Ma Mgo</c:v>
                </c:pt>
              </c:strCache>
            </c:strRef>
          </c:cat>
          <c:val>
            <c:numRef>
              <c:f>Sheet1!$F$2:$F$10</c:f>
              <c:numCache>
                <c:formatCode>0.0</c:formatCode>
                <c:ptCount val="9"/>
                <c:pt idx="0">
                  <c:v>7.3</c:v>
                </c:pt>
                <c:pt idx="1">
                  <c:v>6.8</c:v>
                </c:pt>
                <c:pt idx="2">
                  <c:v>6.5</c:v>
                </c:pt>
                <c:pt idx="3">
                  <c:v>7.9</c:v>
                </c:pt>
                <c:pt idx="4">
                  <c:v>6.7</c:v>
                </c:pt>
                <c:pt idx="5">
                  <c:v>6</c:v>
                </c:pt>
                <c:pt idx="6">
                  <c:v>5.6</c:v>
                </c:pt>
                <c:pt idx="7">
                  <c:v>5.6</c:v>
                </c:pt>
                <c:pt idx="8">
                  <c:v>5.4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Vuma - P2+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DJ Sbu</c:v>
                </c:pt>
                <c:pt idx="1">
                  <c:v>DJ Sgqemeza</c:v>
                </c:pt>
                <c:pt idx="2">
                  <c:v>Makhosi Khoza</c:v>
                </c:pt>
                <c:pt idx="3">
                  <c:v>Mzokoloko</c:v>
                </c:pt>
                <c:pt idx="4">
                  <c:v>Phat Joe</c:v>
                </c:pt>
                <c:pt idx="5">
                  <c:v>Somizi</c:v>
                </c:pt>
                <c:pt idx="6">
                  <c:v>TP (Trevor Phillips)</c:v>
                </c:pt>
                <c:pt idx="7">
                  <c:v>Zola 7</c:v>
                </c:pt>
                <c:pt idx="8">
                  <c:v>Ma Mgo</c:v>
                </c:pt>
              </c:strCache>
            </c:strRef>
          </c:cat>
          <c:val>
            <c:numRef>
              <c:f>Sheet1!$G$2:$G$10</c:f>
              <c:numCache>
                <c:formatCode>0.0</c:formatCode>
                <c:ptCount val="9"/>
                <c:pt idx="0">
                  <c:v>8.7000000000000011</c:v>
                </c:pt>
                <c:pt idx="1">
                  <c:v>8.3000000000000007</c:v>
                </c:pt>
                <c:pt idx="2">
                  <c:v>8.4</c:v>
                </c:pt>
                <c:pt idx="3">
                  <c:v>7.8</c:v>
                </c:pt>
                <c:pt idx="4">
                  <c:v>7.8</c:v>
                </c:pt>
                <c:pt idx="5">
                  <c:v>7.3</c:v>
                </c:pt>
                <c:pt idx="6">
                  <c:v>7.5</c:v>
                </c:pt>
                <c:pt idx="7">
                  <c:v>7.2</c:v>
                </c:pt>
                <c:pt idx="8">
                  <c:v>7.7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22325760"/>
        <c:axId val="422321448"/>
      </c:barChart>
      <c:catAx>
        <c:axId val="4223257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accent1"/>
            </a:solidFill>
          </a:ln>
        </c:spPr>
        <c:txPr>
          <a:bodyPr rot="0" vert="horz" anchor="t" anchorCtr="1"/>
          <a:lstStyle/>
          <a:p>
            <a:pPr>
              <a:defRPr lang="en-ZA" sz="1000" b="0">
                <a:solidFill>
                  <a:schemeClr val="bg1"/>
                </a:solidFill>
                <a:effectLst/>
                <a:latin typeface="Comic Sans MS" pitchFamily="66" charset="0"/>
                <a:cs typeface="Times New Roman" pitchFamily="18" charset="0"/>
              </a:defRPr>
            </a:pPr>
            <a:endParaRPr lang="en-US"/>
          </a:p>
        </c:txPr>
        <c:crossAx val="422321448"/>
        <c:crosses val="autoZero"/>
        <c:auto val="1"/>
        <c:lblAlgn val="ctr"/>
        <c:lblOffset val="100"/>
        <c:noMultiLvlLbl val="0"/>
      </c:catAx>
      <c:valAx>
        <c:axId val="422321448"/>
        <c:scaling>
          <c:orientation val="minMax"/>
          <c:max val="10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lang="en-ZA" sz="1000"/>
            </a:pPr>
            <a:endParaRPr lang="en-US"/>
          </a:p>
        </c:txPr>
        <c:crossAx val="422325760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lang="en-ZA" sz="12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8909283789081099E-2"/>
          <c:y val="0.11054257860237748"/>
          <c:w val="0.9217536415158275"/>
          <c:h val="0.6250056417342517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Sheet1!$A$2:$A$47</c:f>
              <c:strCache>
                <c:ptCount val="46"/>
                <c:pt idx="0">
                  <c:v>Clerk/Senior Admin</c:v>
                </c:pt>
                <c:pt idx="1">
                  <c:v>Nurse</c:v>
                </c:pt>
                <c:pt idx="2">
                  <c:v>Self Employed</c:v>
                </c:pt>
                <c:pt idx="3">
                  <c:v>Educator</c:v>
                </c:pt>
                <c:pt idx="4">
                  <c:v>Manager</c:v>
                </c:pt>
                <c:pt idx="5">
                  <c:v>Librian</c:v>
                </c:pt>
                <c:pt idx="6">
                  <c:v>Supervisor</c:v>
                </c:pt>
                <c:pt idx="7">
                  <c:v>Engineer</c:v>
                </c:pt>
                <c:pt idx="8">
                  <c:v>Salesperson</c:v>
                </c:pt>
                <c:pt idx="9">
                  <c:v>Teller</c:v>
                </c:pt>
                <c:pt idx="10">
                  <c:v>Lawyer</c:v>
                </c:pt>
                <c:pt idx="11">
                  <c:v>Accountant</c:v>
                </c:pt>
                <c:pt idx="12">
                  <c:v>Electrician</c:v>
                </c:pt>
                <c:pt idx="13">
                  <c:v>Legal Advisor</c:v>
                </c:pt>
                <c:pt idx="14">
                  <c:v>Social Worker</c:v>
                </c:pt>
                <c:pt idx="15">
                  <c:v>Councellor</c:v>
                </c:pt>
                <c:pt idx="16">
                  <c:v>Receptionist</c:v>
                </c:pt>
                <c:pt idx="17">
                  <c:v>Chief Clerk</c:v>
                </c:pt>
                <c:pt idx="18">
                  <c:v>Secretary</c:v>
                </c:pt>
                <c:pt idx="19">
                  <c:v>Welder</c:v>
                </c:pt>
                <c:pt idx="20">
                  <c:v>SAPPI</c:v>
                </c:pt>
                <c:pt idx="21">
                  <c:v>Auditor</c:v>
                </c:pt>
                <c:pt idx="22">
                  <c:v>Police Officer</c:v>
                </c:pt>
                <c:pt idx="23">
                  <c:v>Driver</c:v>
                </c:pt>
                <c:pt idx="24">
                  <c:v>Blasting Technician</c:v>
                </c:pt>
                <c:pt idx="25">
                  <c:v>Porter</c:v>
                </c:pt>
                <c:pt idx="26">
                  <c:v>Builder</c:v>
                </c:pt>
                <c:pt idx="27">
                  <c:v>Underwriter</c:v>
                </c:pt>
                <c:pt idx="28">
                  <c:v>Tourist Officer</c:v>
                </c:pt>
                <c:pt idx="29">
                  <c:v>Dressmaker</c:v>
                </c:pt>
                <c:pt idx="30">
                  <c:v>Consultant</c:v>
                </c:pt>
                <c:pt idx="31">
                  <c:v>Analyst</c:v>
                </c:pt>
                <c:pt idx="32">
                  <c:v>Head of Department</c:v>
                </c:pt>
                <c:pt idx="33">
                  <c:v>Artisan</c:v>
                </c:pt>
                <c:pt idx="34">
                  <c:v>Plumber</c:v>
                </c:pt>
                <c:pt idx="35">
                  <c:v>Cashier</c:v>
                </c:pt>
                <c:pt idx="36">
                  <c:v>Messenger</c:v>
                </c:pt>
                <c:pt idx="37">
                  <c:v>Technician</c:v>
                </c:pt>
                <c:pt idx="38">
                  <c:v>Plant Operator</c:v>
                </c:pt>
                <c:pt idx="39">
                  <c:v>Mechanic</c:v>
                </c:pt>
                <c:pt idx="40">
                  <c:v>Financial Advisor</c:v>
                </c:pt>
                <c:pt idx="41">
                  <c:v>Payroll Admin</c:v>
                </c:pt>
                <c:pt idx="42">
                  <c:v>Youth Worker</c:v>
                </c:pt>
                <c:pt idx="43">
                  <c:v>Merchandiser</c:v>
                </c:pt>
                <c:pt idx="44">
                  <c:v>IT Specialist</c:v>
                </c:pt>
                <c:pt idx="45">
                  <c:v>Recruitment Officer</c:v>
                </c:pt>
              </c:strCache>
            </c:strRef>
          </c:cat>
          <c:val>
            <c:numRef>
              <c:f>Sheet1!$B$2:$B$47</c:f>
              <c:numCache>
                <c:formatCode>General</c:formatCode>
                <c:ptCount val="46"/>
                <c:pt idx="0">
                  <c:v>13</c:v>
                </c:pt>
                <c:pt idx="1">
                  <c:v>8</c:v>
                </c:pt>
                <c:pt idx="2">
                  <c:v>7</c:v>
                </c:pt>
                <c:pt idx="3">
                  <c:v>5</c:v>
                </c:pt>
                <c:pt idx="4">
                  <c:v>5</c:v>
                </c:pt>
                <c:pt idx="5">
                  <c:v>4</c:v>
                </c:pt>
                <c:pt idx="6">
                  <c:v>3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2</c:v>
                </c:pt>
                <c:pt idx="14">
                  <c:v>2</c:v>
                </c:pt>
                <c:pt idx="15">
                  <c:v>2</c:v>
                </c:pt>
                <c:pt idx="16">
                  <c:v>2</c:v>
                </c:pt>
                <c:pt idx="17">
                  <c:v>2</c:v>
                </c:pt>
                <c:pt idx="18">
                  <c:v>2</c:v>
                </c:pt>
                <c:pt idx="19">
                  <c:v>1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  <c:pt idx="24">
                  <c:v>1</c:v>
                </c:pt>
                <c:pt idx="25">
                  <c:v>1</c:v>
                </c:pt>
                <c:pt idx="26">
                  <c:v>1</c:v>
                </c:pt>
                <c:pt idx="27">
                  <c:v>1</c:v>
                </c:pt>
                <c:pt idx="28">
                  <c:v>1</c:v>
                </c:pt>
                <c:pt idx="29">
                  <c:v>1</c:v>
                </c:pt>
                <c:pt idx="30">
                  <c:v>1</c:v>
                </c:pt>
                <c:pt idx="31">
                  <c:v>1</c:v>
                </c:pt>
                <c:pt idx="32">
                  <c:v>1</c:v>
                </c:pt>
                <c:pt idx="33">
                  <c:v>1</c:v>
                </c:pt>
                <c:pt idx="34">
                  <c:v>1</c:v>
                </c:pt>
                <c:pt idx="35">
                  <c:v>1</c:v>
                </c:pt>
                <c:pt idx="36">
                  <c:v>1</c:v>
                </c:pt>
                <c:pt idx="37">
                  <c:v>1</c:v>
                </c:pt>
                <c:pt idx="38">
                  <c:v>1</c:v>
                </c:pt>
                <c:pt idx="39">
                  <c:v>1</c:v>
                </c:pt>
                <c:pt idx="40">
                  <c:v>1</c:v>
                </c:pt>
                <c:pt idx="41">
                  <c:v>1</c:v>
                </c:pt>
                <c:pt idx="42">
                  <c:v>1</c:v>
                </c:pt>
                <c:pt idx="43">
                  <c:v>1</c:v>
                </c:pt>
                <c:pt idx="44">
                  <c:v>1</c:v>
                </c:pt>
                <c:pt idx="45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22321840"/>
        <c:axId val="422322232"/>
      </c:barChart>
      <c:catAx>
        <c:axId val="4223218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accent1"/>
            </a:solidFill>
          </a:ln>
        </c:spPr>
        <c:txPr>
          <a:bodyPr rot="-5400000" vert="horz" anchor="t" anchorCtr="1"/>
          <a:lstStyle/>
          <a:p>
            <a:pPr>
              <a:defRPr lang="en-ZA" sz="800" b="0">
                <a:solidFill>
                  <a:schemeClr val="bg1"/>
                </a:solidFill>
                <a:effectLst/>
                <a:latin typeface="Comic Sans MS" pitchFamily="66" charset="0"/>
                <a:cs typeface="Times New Roman" pitchFamily="18" charset="0"/>
              </a:defRPr>
            </a:pPr>
            <a:endParaRPr lang="en-US"/>
          </a:p>
        </c:txPr>
        <c:crossAx val="422322232"/>
        <c:crosses val="autoZero"/>
        <c:auto val="1"/>
        <c:lblAlgn val="ctr"/>
        <c:lblOffset val="100"/>
        <c:noMultiLvlLbl val="0"/>
      </c:catAx>
      <c:valAx>
        <c:axId val="4223222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en-ZA" sz="1000"/>
            </a:pPr>
            <a:endParaRPr lang="en-US"/>
          </a:p>
        </c:txPr>
        <c:crossAx val="422321840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lang="en-ZA" sz="12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8909283789081099E-2"/>
          <c:y val="0.11054257860237748"/>
          <c:w val="0.9217536415158275"/>
          <c:h val="0.702566902288634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Sheet1!$A$2:$A$11</c:f>
              <c:strCache>
                <c:ptCount val="10"/>
                <c:pt idx="0">
                  <c:v>My culture is important to me</c:v>
                </c:pt>
                <c:pt idx="1">
                  <c:v>South Africans are too concerned with tradition</c:v>
                </c:pt>
                <c:pt idx="2">
                  <c:v>I am proud to Zulu</c:v>
                </c:pt>
                <c:pt idx="3">
                  <c:v>A person should be married before they have children</c:v>
                </c:pt>
                <c:pt idx="4">
                  <c:v>Society places far too much importance on marriage</c:v>
                </c:pt>
                <c:pt idx="5">
                  <c:v>People should care more about their own culture than other people's culture</c:v>
                </c:pt>
                <c:pt idx="6">
                  <c:v>People should be able to speak their mother tongue</c:v>
                </c:pt>
                <c:pt idx="7">
                  <c:v>Tradition keeps us from moving forward in this country</c:v>
                </c:pt>
                <c:pt idx="8">
                  <c:v>Language holds people together</c:v>
                </c:pt>
                <c:pt idx="9">
                  <c:v>I like to be spoken to in my own language</c:v>
                </c:pt>
              </c:strCache>
            </c:strRef>
          </c:cat>
          <c:val>
            <c:numRef>
              <c:f>Sheet1!$B$2:$B$11</c:f>
              <c:numCache>
                <c:formatCode>0.0</c:formatCode>
                <c:ptCount val="10"/>
                <c:pt idx="0">
                  <c:v>9.4</c:v>
                </c:pt>
                <c:pt idx="1">
                  <c:v>7.9</c:v>
                </c:pt>
                <c:pt idx="2">
                  <c:v>9.4</c:v>
                </c:pt>
                <c:pt idx="3">
                  <c:v>7.4</c:v>
                </c:pt>
                <c:pt idx="4">
                  <c:v>6.4</c:v>
                </c:pt>
                <c:pt idx="5">
                  <c:v>7.3</c:v>
                </c:pt>
                <c:pt idx="6">
                  <c:v>9.2000000000000011</c:v>
                </c:pt>
                <c:pt idx="7">
                  <c:v>6.2</c:v>
                </c:pt>
                <c:pt idx="8">
                  <c:v>8.5</c:v>
                </c:pt>
                <c:pt idx="9">
                  <c:v>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Female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Sheet1!$A$2:$A$11</c:f>
              <c:strCache>
                <c:ptCount val="10"/>
                <c:pt idx="0">
                  <c:v>My culture is important to me</c:v>
                </c:pt>
                <c:pt idx="1">
                  <c:v>South Africans are too concerned with tradition</c:v>
                </c:pt>
                <c:pt idx="2">
                  <c:v>I am proud to Zulu</c:v>
                </c:pt>
                <c:pt idx="3">
                  <c:v>A person should be married before they have children</c:v>
                </c:pt>
                <c:pt idx="4">
                  <c:v>Society places far too much importance on marriage</c:v>
                </c:pt>
                <c:pt idx="5">
                  <c:v>People should care more about their own culture than other people's culture</c:v>
                </c:pt>
                <c:pt idx="6">
                  <c:v>People should be able to speak their mother tongue</c:v>
                </c:pt>
                <c:pt idx="7">
                  <c:v>Tradition keeps us from moving forward in this country</c:v>
                </c:pt>
                <c:pt idx="8">
                  <c:v>Language holds people together</c:v>
                </c:pt>
                <c:pt idx="9">
                  <c:v>I like to be spoken to in my own language</c:v>
                </c:pt>
              </c:strCache>
            </c:strRef>
          </c:cat>
          <c:val>
            <c:numRef>
              <c:f>Sheet1!$C$2:$C$11</c:f>
              <c:numCache>
                <c:formatCode>0.0</c:formatCode>
                <c:ptCount val="10"/>
                <c:pt idx="0">
                  <c:v>9.1</c:v>
                </c:pt>
                <c:pt idx="1">
                  <c:v>7.9</c:v>
                </c:pt>
                <c:pt idx="2">
                  <c:v>9.3000000000000007</c:v>
                </c:pt>
                <c:pt idx="3">
                  <c:v>7.4</c:v>
                </c:pt>
                <c:pt idx="4">
                  <c:v>6.5</c:v>
                </c:pt>
                <c:pt idx="5">
                  <c:v>7.4</c:v>
                </c:pt>
                <c:pt idx="6">
                  <c:v>8.9</c:v>
                </c:pt>
                <c:pt idx="7">
                  <c:v>6.2</c:v>
                </c:pt>
                <c:pt idx="8">
                  <c:v>8.4</c:v>
                </c:pt>
                <c:pt idx="9">
                  <c:v>8.2000000000000011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Male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Sheet1!$A$2:$A$11</c:f>
              <c:strCache>
                <c:ptCount val="10"/>
                <c:pt idx="0">
                  <c:v>My culture is important to me</c:v>
                </c:pt>
                <c:pt idx="1">
                  <c:v>South Africans are too concerned with tradition</c:v>
                </c:pt>
                <c:pt idx="2">
                  <c:v>I am proud to Zulu</c:v>
                </c:pt>
                <c:pt idx="3">
                  <c:v>A person should be married before they have children</c:v>
                </c:pt>
                <c:pt idx="4">
                  <c:v>Society places far too much importance on marriage</c:v>
                </c:pt>
                <c:pt idx="5">
                  <c:v>People should care more about their own culture than other people's culture</c:v>
                </c:pt>
                <c:pt idx="6">
                  <c:v>People should be able to speak their mother tongue</c:v>
                </c:pt>
                <c:pt idx="7">
                  <c:v>Tradition keeps us from moving forward in this country</c:v>
                </c:pt>
                <c:pt idx="8">
                  <c:v>Language holds people together</c:v>
                </c:pt>
                <c:pt idx="9">
                  <c:v>I like to be spoken to in my own language</c:v>
                </c:pt>
              </c:strCache>
            </c:strRef>
          </c:cat>
          <c:val>
            <c:numRef>
              <c:f>Sheet1!$D$2:$D$11</c:f>
              <c:numCache>
                <c:formatCode>0.0</c:formatCode>
                <c:ptCount val="10"/>
                <c:pt idx="0">
                  <c:v>9.9</c:v>
                </c:pt>
                <c:pt idx="1">
                  <c:v>7.9</c:v>
                </c:pt>
                <c:pt idx="2">
                  <c:v>9.7000000000000011</c:v>
                </c:pt>
                <c:pt idx="3">
                  <c:v>7.4</c:v>
                </c:pt>
                <c:pt idx="4">
                  <c:v>6.3</c:v>
                </c:pt>
                <c:pt idx="5">
                  <c:v>7.3</c:v>
                </c:pt>
                <c:pt idx="6">
                  <c:v>9.6</c:v>
                </c:pt>
                <c:pt idx="7">
                  <c:v>6.1</c:v>
                </c:pt>
                <c:pt idx="8">
                  <c:v>8.7000000000000011</c:v>
                </c:pt>
                <c:pt idx="9">
                  <c:v>7.7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91534456"/>
        <c:axId val="291536416"/>
      </c:barChart>
      <c:catAx>
        <c:axId val="2915344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accent1"/>
            </a:solidFill>
          </a:ln>
        </c:spPr>
        <c:txPr>
          <a:bodyPr rot="-5400000" vert="horz" anchor="t" anchorCtr="1"/>
          <a:lstStyle/>
          <a:p>
            <a:pPr>
              <a:defRPr lang="en-ZA" sz="800" b="0">
                <a:solidFill>
                  <a:schemeClr val="bg1"/>
                </a:solidFill>
                <a:effectLst/>
                <a:latin typeface="Comic Sans MS" pitchFamily="66" charset="0"/>
                <a:cs typeface="Times New Roman" pitchFamily="18" charset="0"/>
              </a:defRPr>
            </a:pPr>
            <a:endParaRPr lang="en-US"/>
          </a:p>
        </c:txPr>
        <c:crossAx val="291536416"/>
        <c:crosses val="autoZero"/>
        <c:auto val="1"/>
        <c:lblAlgn val="ctr"/>
        <c:lblOffset val="100"/>
        <c:noMultiLvlLbl val="0"/>
      </c:catAx>
      <c:valAx>
        <c:axId val="291536416"/>
        <c:scaling>
          <c:orientation val="minMax"/>
          <c:max val="10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lang="en-ZA" sz="1000"/>
            </a:pPr>
            <a:endParaRPr lang="en-US"/>
          </a:p>
        </c:txPr>
        <c:crossAx val="291534456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lang="en-ZA" sz="12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8909283789081099E-2"/>
          <c:y val="0.11054257860237748"/>
          <c:w val="0.9217536415158275"/>
          <c:h val="0.702566902288634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Sheet1!$A$2:$A$11</c:f>
              <c:strCache>
                <c:ptCount val="10"/>
                <c:pt idx="0">
                  <c:v>My culture is important to me</c:v>
                </c:pt>
                <c:pt idx="1">
                  <c:v>South Africans are too concerned with tradition</c:v>
                </c:pt>
                <c:pt idx="2">
                  <c:v>I am proud to Zulu</c:v>
                </c:pt>
                <c:pt idx="3">
                  <c:v>A person should be married before they have children</c:v>
                </c:pt>
                <c:pt idx="4">
                  <c:v>Society places far too much importance on marriage</c:v>
                </c:pt>
                <c:pt idx="5">
                  <c:v>People should care more about their own culture than other people's culture</c:v>
                </c:pt>
                <c:pt idx="6">
                  <c:v>People should be able to speak their mother tongue</c:v>
                </c:pt>
                <c:pt idx="7">
                  <c:v>Tradition keeps us from moving forward in this country</c:v>
                </c:pt>
                <c:pt idx="8">
                  <c:v>Language holds people together</c:v>
                </c:pt>
                <c:pt idx="9">
                  <c:v>I like to be spoken to in my own language</c:v>
                </c:pt>
              </c:strCache>
            </c:strRef>
          </c:cat>
          <c:val>
            <c:numRef>
              <c:f>Sheet1!$B$2:$B$11</c:f>
              <c:numCache>
                <c:formatCode>0.0</c:formatCode>
                <c:ptCount val="10"/>
                <c:pt idx="0">
                  <c:v>9.4</c:v>
                </c:pt>
                <c:pt idx="1">
                  <c:v>7.9</c:v>
                </c:pt>
                <c:pt idx="2">
                  <c:v>9.4</c:v>
                </c:pt>
                <c:pt idx="3">
                  <c:v>7.4</c:v>
                </c:pt>
                <c:pt idx="4">
                  <c:v>6.4</c:v>
                </c:pt>
                <c:pt idx="5">
                  <c:v>7.3</c:v>
                </c:pt>
                <c:pt idx="6">
                  <c:v>9.2000000000000011</c:v>
                </c:pt>
                <c:pt idx="7">
                  <c:v>6.2</c:v>
                </c:pt>
                <c:pt idx="8">
                  <c:v>8.5</c:v>
                </c:pt>
                <c:pt idx="9">
                  <c:v>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35-44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Sheet1!$A$2:$A$11</c:f>
              <c:strCache>
                <c:ptCount val="10"/>
                <c:pt idx="0">
                  <c:v>My culture is important to me</c:v>
                </c:pt>
                <c:pt idx="1">
                  <c:v>South Africans are too concerned with tradition</c:v>
                </c:pt>
                <c:pt idx="2">
                  <c:v>I am proud to Zulu</c:v>
                </c:pt>
                <c:pt idx="3">
                  <c:v>A person should be married before they have children</c:v>
                </c:pt>
                <c:pt idx="4">
                  <c:v>Society places far too much importance on marriage</c:v>
                </c:pt>
                <c:pt idx="5">
                  <c:v>People should care more about their own culture than other people's culture</c:v>
                </c:pt>
                <c:pt idx="6">
                  <c:v>People should be able to speak their mother tongue</c:v>
                </c:pt>
                <c:pt idx="7">
                  <c:v>Tradition keeps us from moving forward in this country</c:v>
                </c:pt>
                <c:pt idx="8">
                  <c:v>Language holds people together</c:v>
                </c:pt>
                <c:pt idx="9">
                  <c:v>I like to be spoken to in my own language</c:v>
                </c:pt>
              </c:strCache>
            </c:strRef>
          </c:cat>
          <c:val>
            <c:numRef>
              <c:f>Sheet1!$C$2:$C$11</c:f>
              <c:numCache>
                <c:formatCode>0.0</c:formatCode>
                <c:ptCount val="10"/>
                <c:pt idx="0">
                  <c:v>9.6</c:v>
                </c:pt>
                <c:pt idx="1">
                  <c:v>8.5</c:v>
                </c:pt>
                <c:pt idx="2">
                  <c:v>9.4</c:v>
                </c:pt>
                <c:pt idx="3">
                  <c:v>7.6</c:v>
                </c:pt>
                <c:pt idx="4">
                  <c:v>7</c:v>
                </c:pt>
                <c:pt idx="5">
                  <c:v>7.9</c:v>
                </c:pt>
                <c:pt idx="6">
                  <c:v>9.4</c:v>
                </c:pt>
                <c:pt idx="7">
                  <c:v>6.6</c:v>
                </c:pt>
                <c:pt idx="8">
                  <c:v>8.9</c:v>
                </c:pt>
                <c:pt idx="9">
                  <c:v>8.3000000000000007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45-49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Sheet1!$A$2:$A$11</c:f>
              <c:strCache>
                <c:ptCount val="10"/>
                <c:pt idx="0">
                  <c:v>My culture is important to me</c:v>
                </c:pt>
                <c:pt idx="1">
                  <c:v>South Africans are too concerned with tradition</c:v>
                </c:pt>
                <c:pt idx="2">
                  <c:v>I am proud to Zulu</c:v>
                </c:pt>
                <c:pt idx="3">
                  <c:v>A person should be married before they have children</c:v>
                </c:pt>
                <c:pt idx="4">
                  <c:v>Society places far too much importance on marriage</c:v>
                </c:pt>
                <c:pt idx="5">
                  <c:v>People should care more about their own culture than other people's culture</c:v>
                </c:pt>
                <c:pt idx="6">
                  <c:v>People should be able to speak their mother tongue</c:v>
                </c:pt>
                <c:pt idx="7">
                  <c:v>Tradition keeps us from moving forward in this country</c:v>
                </c:pt>
                <c:pt idx="8">
                  <c:v>Language holds people together</c:v>
                </c:pt>
                <c:pt idx="9">
                  <c:v>I like to be spoken to in my own language</c:v>
                </c:pt>
              </c:strCache>
            </c:strRef>
          </c:cat>
          <c:val>
            <c:numRef>
              <c:f>Sheet1!$D$2:$D$11</c:f>
              <c:numCache>
                <c:formatCode>0.0</c:formatCode>
                <c:ptCount val="10"/>
                <c:pt idx="0">
                  <c:v>8.9</c:v>
                </c:pt>
                <c:pt idx="1">
                  <c:v>7.1</c:v>
                </c:pt>
                <c:pt idx="2">
                  <c:v>9.3000000000000007</c:v>
                </c:pt>
                <c:pt idx="3">
                  <c:v>6.7</c:v>
                </c:pt>
                <c:pt idx="4">
                  <c:v>5.9</c:v>
                </c:pt>
                <c:pt idx="5">
                  <c:v>6.5</c:v>
                </c:pt>
                <c:pt idx="6">
                  <c:v>8.8000000000000007</c:v>
                </c:pt>
                <c:pt idx="7">
                  <c:v>5.3</c:v>
                </c:pt>
                <c:pt idx="8">
                  <c:v>8</c:v>
                </c:pt>
                <c:pt idx="9">
                  <c:v>6.9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91536024"/>
        <c:axId val="291533672"/>
      </c:barChart>
      <c:catAx>
        <c:axId val="2915360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accent1"/>
            </a:solidFill>
          </a:ln>
        </c:spPr>
        <c:txPr>
          <a:bodyPr rot="-5400000" vert="horz" anchor="t" anchorCtr="1"/>
          <a:lstStyle/>
          <a:p>
            <a:pPr>
              <a:defRPr lang="en-ZA" sz="800" b="0">
                <a:solidFill>
                  <a:schemeClr val="bg1"/>
                </a:solidFill>
                <a:effectLst/>
                <a:latin typeface="Comic Sans MS" pitchFamily="66" charset="0"/>
                <a:cs typeface="Times New Roman" pitchFamily="18" charset="0"/>
              </a:defRPr>
            </a:pPr>
            <a:endParaRPr lang="en-US"/>
          </a:p>
        </c:txPr>
        <c:crossAx val="291533672"/>
        <c:crosses val="autoZero"/>
        <c:auto val="1"/>
        <c:lblAlgn val="ctr"/>
        <c:lblOffset val="100"/>
        <c:noMultiLvlLbl val="0"/>
      </c:catAx>
      <c:valAx>
        <c:axId val="291533672"/>
        <c:scaling>
          <c:orientation val="minMax"/>
          <c:max val="10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lang="en-ZA" sz="1000"/>
            </a:pPr>
            <a:endParaRPr lang="en-US"/>
          </a:p>
        </c:txPr>
        <c:crossAx val="291536024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lang="en-ZA" sz="12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8909283789081099E-2"/>
          <c:y val="0.11054257860237748"/>
          <c:w val="0.9217536415158275"/>
          <c:h val="0.702566902288634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Sheet1!$A$2:$A$11</c:f>
              <c:strCache>
                <c:ptCount val="10"/>
                <c:pt idx="0">
                  <c:v>My culture is important to me</c:v>
                </c:pt>
                <c:pt idx="1">
                  <c:v>South Africans are too concerned with tradition</c:v>
                </c:pt>
                <c:pt idx="2">
                  <c:v>I am proud to Zulu</c:v>
                </c:pt>
                <c:pt idx="3">
                  <c:v>A person should be married before they have children</c:v>
                </c:pt>
                <c:pt idx="4">
                  <c:v>Society places far too much importance on marriage</c:v>
                </c:pt>
                <c:pt idx="5">
                  <c:v>People should care more about their own culture than other people's culture</c:v>
                </c:pt>
                <c:pt idx="6">
                  <c:v>People should be able to speak their mother tongue</c:v>
                </c:pt>
                <c:pt idx="7">
                  <c:v>Tradition keeps us from moving forward in this country</c:v>
                </c:pt>
                <c:pt idx="8">
                  <c:v>Language holds people together</c:v>
                </c:pt>
                <c:pt idx="9">
                  <c:v>I like to be spoken to in my own language</c:v>
                </c:pt>
              </c:strCache>
            </c:strRef>
          </c:cat>
          <c:val>
            <c:numRef>
              <c:f>Sheet1!$B$2:$B$11</c:f>
              <c:numCache>
                <c:formatCode>0.0</c:formatCode>
                <c:ptCount val="10"/>
                <c:pt idx="0">
                  <c:v>9.4</c:v>
                </c:pt>
                <c:pt idx="1">
                  <c:v>7.9</c:v>
                </c:pt>
                <c:pt idx="2">
                  <c:v>9.4</c:v>
                </c:pt>
                <c:pt idx="3">
                  <c:v>7.4</c:v>
                </c:pt>
                <c:pt idx="4">
                  <c:v>6.4</c:v>
                </c:pt>
                <c:pt idx="5">
                  <c:v>7.3</c:v>
                </c:pt>
                <c:pt idx="6">
                  <c:v>9.2000000000000011</c:v>
                </c:pt>
                <c:pt idx="7">
                  <c:v>6.2</c:v>
                </c:pt>
                <c:pt idx="8">
                  <c:v>8.5</c:v>
                </c:pt>
                <c:pt idx="9">
                  <c:v>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ECR - P1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Sheet1!$A$2:$A$11</c:f>
              <c:strCache>
                <c:ptCount val="10"/>
                <c:pt idx="0">
                  <c:v>My culture is important to me</c:v>
                </c:pt>
                <c:pt idx="1">
                  <c:v>South Africans are too concerned with tradition</c:v>
                </c:pt>
                <c:pt idx="2">
                  <c:v>I am proud to Zulu</c:v>
                </c:pt>
                <c:pt idx="3">
                  <c:v>A person should be married before they have children</c:v>
                </c:pt>
                <c:pt idx="4">
                  <c:v>Society places far too much importance on marriage</c:v>
                </c:pt>
                <c:pt idx="5">
                  <c:v>People should care more about their own culture than other people's culture</c:v>
                </c:pt>
                <c:pt idx="6">
                  <c:v>People should be able to speak their mother tongue</c:v>
                </c:pt>
                <c:pt idx="7">
                  <c:v>Tradition keeps us from moving forward in this country</c:v>
                </c:pt>
                <c:pt idx="8">
                  <c:v>Language holds people together</c:v>
                </c:pt>
                <c:pt idx="9">
                  <c:v>I like to be spoken to in my own language</c:v>
                </c:pt>
              </c:strCache>
            </c:strRef>
          </c:cat>
          <c:val>
            <c:numRef>
              <c:f>Sheet1!$C$2:$C$11</c:f>
              <c:numCache>
                <c:formatCode>0.0</c:formatCode>
                <c:ptCount val="10"/>
                <c:pt idx="0">
                  <c:v>9.4</c:v>
                </c:pt>
                <c:pt idx="1">
                  <c:v>7.9</c:v>
                </c:pt>
                <c:pt idx="2">
                  <c:v>9.3000000000000007</c:v>
                </c:pt>
                <c:pt idx="3">
                  <c:v>7.5</c:v>
                </c:pt>
                <c:pt idx="4">
                  <c:v>5.9</c:v>
                </c:pt>
                <c:pt idx="5">
                  <c:v>7.9</c:v>
                </c:pt>
                <c:pt idx="6">
                  <c:v>9.1</c:v>
                </c:pt>
                <c:pt idx="7">
                  <c:v>6.9</c:v>
                </c:pt>
                <c:pt idx="8">
                  <c:v>8.1</c:v>
                </c:pt>
                <c:pt idx="9">
                  <c:v>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Metro - P1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Sheet1!$A$2:$A$11</c:f>
              <c:strCache>
                <c:ptCount val="10"/>
                <c:pt idx="0">
                  <c:v>My culture is important to me</c:v>
                </c:pt>
                <c:pt idx="1">
                  <c:v>South Africans are too concerned with tradition</c:v>
                </c:pt>
                <c:pt idx="2">
                  <c:v>I am proud to Zulu</c:v>
                </c:pt>
                <c:pt idx="3">
                  <c:v>A person should be married before they have children</c:v>
                </c:pt>
                <c:pt idx="4">
                  <c:v>Society places far too much importance on marriage</c:v>
                </c:pt>
                <c:pt idx="5">
                  <c:v>People should care more about their own culture than other people's culture</c:v>
                </c:pt>
                <c:pt idx="6">
                  <c:v>People should be able to speak their mother tongue</c:v>
                </c:pt>
                <c:pt idx="7">
                  <c:v>Tradition keeps us from moving forward in this country</c:v>
                </c:pt>
                <c:pt idx="8">
                  <c:v>Language holds people together</c:v>
                </c:pt>
                <c:pt idx="9">
                  <c:v>I like to be spoken to in my own language</c:v>
                </c:pt>
              </c:strCache>
            </c:strRef>
          </c:cat>
          <c:val>
            <c:numRef>
              <c:f>Sheet1!$D$2:$D$11</c:f>
              <c:numCache>
                <c:formatCode>0.0</c:formatCode>
                <c:ptCount val="10"/>
                <c:pt idx="0">
                  <c:v>9.3000000000000007</c:v>
                </c:pt>
                <c:pt idx="1">
                  <c:v>8.4</c:v>
                </c:pt>
                <c:pt idx="2">
                  <c:v>9.4</c:v>
                </c:pt>
                <c:pt idx="3">
                  <c:v>7.3</c:v>
                </c:pt>
                <c:pt idx="4">
                  <c:v>7</c:v>
                </c:pt>
                <c:pt idx="5">
                  <c:v>7.3</c:v>
                </c:pt>
                <c:pt idx="6">
                  <c:v>9.1</c:v>
                </c:pt>
                <c:pt idx="7">
                  <c:v>6.3</c:v>
                </c:pt>
                <c:pt idx="8">
                  <c:v>8.9</c:v>
                </c:pt>
                <c:pt idx="9">
                  <c:v>7.5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Ukhozi - P1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Sheet1!$A$2:$A$11</c:f>
              <c:strCache>
                <c:ptCount val="10"/>
                <c:pt idx="0">
                  <c:v>My culture is important to me</c:v>
                </c:pt>
                <c:pt idx="1">
                  <c:v>South Africans are too concerned with tradition</c:v>
                </c:pt>
                <c:pt idx="2">
                  <c:v>I am proud to Zulu</c:v>
                </c:pt>
                <c:pt idx="3">
                  <c:v>A person should be married before they have children</c:v>
                </c:pt>
                <c:pt idx="4">
                  <c:v>Society places far too much importance on marriage</c:v>
                </c:pt>
                <c:pt idx="5">
                  <c:v>People should care more about their own culture than other people's culture</c:v>
                </c:pt>
                <c:pt idx="6">
                  <c:v>People should be able to speak their mother tongue</c:v>
                </c:pt>
                <c:pt idx="7">
                  <c:v>Tradition keeps us from moving forward in this country</c:v>
                </c:pt>
                <c:pt idx="8">
                  <c:v>Language holds people together</c:v>
                </c:pt>
                <c:pt idx="9">
                  <c:v>I like to be spoken to in my own language</c:v>
                </c:pt>
              </c:strCache>
            </c:strRef>
          </c:cat>
          <c:val>
            <c:numRef>
              <c:f>Sheet1!$E$2:$E$11</c:f>
              <c:numCache>
                <c:formatCode>0.0</c:formatCode>
                <c:ptCount val="10"/>
                <c:pt idx="0">
                  <c:v>9.7000000000000011</c:v>
                </c:pt>
                <c:pt idx="1">
                  <c:v>8.3000000000000007</c:v>
                </c:pt>
                <c:pt idx="2">
                  <c:v>9.8000000000000007</c:v>
                </c:pt>
                <c:pt idx="3">
                  <c:v>7.7</c:v>
                </c:pt>
                <c:pt idx="4">
                  <c:v>6.7</c:v>
                </c:pt>
                <c:pt idx="5">
                  <c:v>7.3</c:v>
                </c:pt>
                <c:pt idx="6">
                  <c:v>9.7000000000000011</c:v>
                </c:pt>
                <c:pt idx="7">
                  <c:v>6.6</c:v>
                </c:pt>
                <c:pt idx="8">
                  <c:v>8.9</c:v>
                </c:pt>
                <c:pt idx="9">
                  <c:v>9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Vuma - P1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Sheet1!$A$2:$A$11</c:f>
              <c:strCache>
                <c:ptCount val="10"/>
                <c:pt idx="0">
                  <c:v>My culture is important to me</c:v>
                </c:pt>
                <c:pt idx="1">
                  <c:v>South Africans are too concerned with tradition</c:v>
                </c:pt>
                <c:pt idx="2">
                  <c:v>I am proud to Zulu</c:v>
                </c:pt>
                <c:pt idx="3">
                  <c:v>A person should be married before they have children</c:v>
                </c:pt>
                <c:pt idx="4">
                  <c:v>Society places far too much importance on marriage</c:v>
                </c:pt>
                <c:pt idx="5">
                  <c:v>People should care more about their own culture than other people's culture</c:v>
                </c:pt>
                <c:pt idx="6">
                  <c:v>People should be able to speak their mother tongue</c:v>
                </c:pt>
                <c:pt idx="7">
                  <c:v>Tradition keeps us from moving forward in this country</c:v>
                </c:pt>
                <c:pt idx="8">
                  <c:v>Language holds people together</c:v>
                </c:pt>
                <c:pt idx="9">
                  <c:v>I like to be spoken to in my own language</c:v>
                </c:pt>
              </c:strCache>
            </c:strRef>
          </c:cat>
          <c:val>
            <c:numRef>
              <c:f>Sheet1!$F$2:$F$11</c:f>
              <c:numCache>
                <c:formatCode>0.0</c:formatCode>
                <c:ptCount val="10"/>
                <c:pt idx="0">
                  <c:v>8.7000000000000011</c:v>
                </c:pt>
                <c:pt idx="1">
                  <c:v>5.8</c:v>
                </c:pt>
                <c:pt idx="2">
                  <c:v>8.9</c:v>
                </c:pt>
                <c:pt idx="3">
                  <c:v>6.5</c:v>
                </c:pt>
                <c:pt idx="4">
                  <c:v>5.5</c:v>
                </c:pt>
                <c:pt idx="5">
                  <c:v>6</c:v>
                </c:pt>
                <c:pt idx="6">
                  <c:v>8.2000000000000011</c:v>
                </c:pt>
                <c:pt idx="7">
                  <c:v>2.7</c:v>
                </c:pt>
                <c:pt idx="8">
                  <c:v>7.4</c:v>
                </c:pt>
                <c:pt idx="9">
                  <c:v>6.9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Vuma - P2+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Sheet1!$A$2:$A$11</c:f>
              <c:strCache>
                <c:ptCount val="10"/>
                <c:pt idx="0">
                  <c:v>My culture is important to me</c:v>
                </c:pt>
                <c:pt idx="1">
                  <c:v>South Africans are too concerned with tradition</c:v>
                </c:pt>
                <c:pt idx="2">
                  <c:v>I am proud to Zulu</c:v>
                </c:pt>
                <c:pt idx="3">
                  <c:v>A person should be married before they have children</c:v>
                </c:pt>
                <c:pt idx="4">
                  <c:v>Society places far too much importance on marriage</c:v>
                </c:pt>
                <c:pt idx="5">
                  <c:v>People should care more about their own culture than other people's culture</c:v>
                </c:pt>
                <c:pt idx="6">
                  <c:v>People should be able to speak their mother tongue</c:v>
                </c:pt>
                <c:pt idx="7">
                  <c:v>Tradition keeps us from moving forward in this country</c:v>
                </c:pt>
                <c:pt idx="8">
                  <c:v>Language holds people together</c:v>
                </c:pt>
                <c:pt idx="9">
                  <c:v>I like to be spoken to in my own language</c:v>
                </c:pt>
              </c:strCache>
            </c:strRef>
          </c:cat>
          <c:val>
            <c:numRef>
              <c:f>Sheet1!$G$2:$G$11</c:f>
              <c:numCache>
                <c:formatCode>0.0</c:formatCode>
                <c:ptCount val="10"/>
                <c:pt idx="0">
                  <c:v>8.7000000000000011</c:v>
                </c:pt>
                <c:pt idx="1">
                  <c:v>7.9</c:v>
                </c:pt>
                <c:pt idx="2">
                  <c:v>9.7000000000000011</c:v>
                </c:pt>
                <c:pt idx="3">
                  <c:v>8</c:v>
                </c:pt>
                <c:pt idx="4">
                  <c:v>6.2</c:v>
                </c:pt>
                <c:pt idx="5">
                  <c:v>6.4</c:v>
                </c:pt>
                <c:pt idx="6">
                  <c:v>9.1</c:v>
                </c:pt>
                <c:pt idx="7">
                  <c:v>6.5</c:v>
                </c:pt>
                <c:pt idx="8">
                  <c:v>8.7000000000000011</c:v>
                </c:pt>
                <c:pt idx="9">
                  <c:v>8.2000000000000011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91534848"/>
        <c:axId val="291536808"/>
      </c:barChart>
      <c:catAx>
        <c:axId val="2915348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accent1"/>
            </a:solidFill>
          </a:ln>
        </c:spPr>
        <c:txPr>
          <a:bodyPr rot="-5400000" vert="horz" anchor="t" anchorCtr="1"/>
          <a:lstStyle/>
          <a:p>
            <a:pPr>
              <a:defRPr lang="en-ZA" sz="800" b="0">
                <a:solidFill>
                  <a:schemeClr val="bg1"/>
                </a:solidFill>
                <a:effectLst/>
                <a:latin typeface="Comic Sans MS" pitchFamily="66" charset="0"/>
                <a:cs typeface="Times New Roman" pitchFamily="18" charset="0"/>
              </a:defRPr>
            </a:pPr>
            <a:endParaRPr lang="en-US"/>
          </a:p>
        </c:txPr>
        <c:crossAx val="291536808"/>
        <c:crosses val="autoZero"/>
        <c:auto val="1"/>
        <c:lblAlgn val="ctr"/>
        <c:lblOffset val="100"/>
        <c:noMultiLvlLbl val="0"/>
      </c:catAx>
      <c:valAx>
        <c:axId val="291536808"/>
        <c:scaling>
          <c:orientation val="minMax"/>
          <c:max val="10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lang="en-ZA" sz="1000"/>
            </a:pPr>
            <a:endParaRPr lang="en-US"/>
          </a:p>
        </c:txPr>
        <c:crossAx val="291534848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lang="en-ZA" sz="12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8909283789081099E-2"/>
          <c:y val="0.11054257860237748"/>
          <c:w val="0.9217536415158275"/>
          <c:h val="0.7631938465170539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My family is more important to me than my job</c:v>
                </c:pt>
                <c:pt idx="1">
                  <c:v>My relationship with my partner is a great priority for me</c:v>
                </c:pt>
                <c:pt idx="2">
                  <c:v>My friends are in essential part of my life</c:v>
                </c:pt>
                <c:pt idx="3">
                  <c:v>My family comes before anything else</c:v>
                </c:pt>
                <c:pt idx="4">
                  <c:v>I see my extended family at least once a month</c:v>
                </c:pt>
                <c:pt idx="5">
                  <c:v>I would rather spend time with my partner and children than my friends</c:v>
                </c:pt>
                <c:pt idx="6">
                  <c:v>I often feel worried about my children's future</c:v>
                </c:pt>
              </c:strCache>
            </c:strRef>
          </c:cat>
          <c:val>
            <c:numRef>
              <c:f>Sheet1!$B$2:$B$8</c:f>
              <c:numCache>
                <c:formatCode>0.0</c:formatCode>
                <c:ptCount val="7"/>
                <c:pt idx="0">
                  <c:v>7.9</c:v>
                </c:pt>
                <c:pt idx="1">
                  <c:v>6.9</c:v>
                </c:pt>
                <c:pt idx="2">
                  <c:v>6.6</c:v>
                </c:pt>
                <c:pt idx="3">
                  <c:v>8.5</c:v>
                </c:pt>
                <c:pt idx="4">
                  <c:v>6.3</c:v>
                </c:pt>
                <c:pt idx="5">
                  <c:v>8.4</c:v>
                </c:pt>
                <c:pt idx="6">
                  <c:v>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Female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My family is more important to me than my job</c:v>
                </c:pt>
                <c:pt idx="1">
                  <c:v>My relationship with my partner is a great priority for me</c:v>
                </c:pt>
                <c:pt idx="2">
                  <c:v>My friends are in essential part of my life</c:v>
                </c:pt>
                <c:pt idx="3">
                  <c:v>My family comes before anything else</c:v>
                </c:pt>
                <c:pt idx="4">
                  <c:v>I see my extended family at least once a month</c:v>
                </c:pt>
                <c:pt idx="5">
                  <c:v>I would rather spend time with my partner and children than my friends</c:v>
                </c:pt>
                <c:pt idx="6">
                  <c:v>I often feel worried about my children's future</c:v>
                </c:pt>
              </c:strCache>
            </c:strRef>
          </c:cat>
          <c:val>
            <c:numRef>
              <c:f>Sheet1!$C$2:$C$8</c:f>
              <c:numCache>
                <c:formatCode>0.0</c:formatCode>
                <c:ptCount val="7"/>
                <c:pt idx="0">
                  <c:v>7.4</c:v>
                </c:pt>
                <c:pt idx="1">
                  <c:v>6.5</c:v>
                </c:pt>
                <c:pt idx="2">
                  <c:v>6.8</c:v>
                </c:pt>
                <c:pt idx="3">
                  <c:v>8.1</c:v>
                </c:pt>
                <c:pt idx="4">
                  <c:v>6.4</c:v>
                </c:pt>
                <c:pt idx="5">
                  <c:v>8.4</c:v>
                </c:pt>
                <c:pt idx="6">
                  <c:v>9.1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Male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My family is more important to me than my job</c:v>
                </c:pt>
                <c:pt idx="1">
                  <c:v>My relationship with my partner is a great priority for me</c:v>
                </c:pt>
                <c:pt idx="2">
                  <c:v>My friends are in essential part of my life</c:v>
                </c:pt>
                <c:pt idx="3">
                  <c:v>My family comes before anything else</c:v>
                </c:pt>
                <c:pt idx="4">
                  <c:v>I see my extended family at least once a month</c:v>
                </c:pt>
                <c:pt idx="5">
                  <c:v>I would rather spend time with my partner and children than my friends</c:v>
                </c:pt>
                <c:pt idx="6">
                  <c:v>I often feel worried about my children's future</c:v>
                </c:pt>
              </c:strCache>
            </c:strRef>
          </c:cat>
          <c:val>
            <c:numRef>
              <c:f>Sheet1!$D$2:$D$8</c:f>
              <c:numCache>
                <c:formatCode>0.0</c:formatCode>
                <c:ptCount val="7"/>
                <c:pt idx="0">
                  <c:v>8.8000000000000007</c:v>
                </c:pt>
                <c:pt idx="1">
                  <c:v>7.7</c:v>
                </c:pt>
                <c:pt idx="2">
                  <c:v>6.1</c:v>
                </c:pt>
                <c:pt idx="3">
                  <c:v>9.3000000000000007</c:v>
                </c:pt>
                <c:pt idx="4">
                  <c:v>6</c:v>
                </c:pt>
                <c:pt idx="5">
                  <c:v>8.3000000000000007</c:v>
                </c:pt>
                <c:pt idx="6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91535632"/>
        <c:axId val="291539552"/>
      </c:barChart>
      <c:catAx>
        <c:axId val="291535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accent1"/>
            </a:solidFill>
          </a:ln>
        </c:spPr>
        <c:txPr>
          <a:bodyPr rot="-5400000" vert="horz" anchor="t" anchorCtr="1"/>
          <a:lstStyle/>
          <a:p>
            <a:pPr>
              <a:defRPr lang="en-ZA" sz="800" b="0">
                <a:solidFill>
                  <a:schemeClr val="bg1"/>
                </a:solidFill>
                <a:effectLst/>
                <a:latin typeface="Comic Sans MS" pitchFamily="66" charset="0"/>
                <a:cs typeface="Times New Roman" pitchFamily="18" charset="0"/>
              </a:defRPr>
            </a:pPr>
            <a:endParaRPr lang="en-US"/>
          </a:p>
        </c:txPr>
        <c:crossAx val="291539552"/>
        <c:crosses val="autoZero"/>
        <c:auto val="1"/>
        <c:lblAlgn val="ctr"/>
        <c:lblOffset val="100"/>
        <c:noMultiLvlLbl val="0"/>
      </c:catAx>
      <c:valAx>
        <c:axId val="291539552"/>
        <c:scaling>
          <c:orientation val="minMax"/>
          <c:max val="10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lang="en-ZA" sz="1000"/>
            </a:pPr>
            <a:endParaRPr lang="en-US"/>
          </a:p>
        </c:txPr>
        <c:crossAx val="291535632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lang="en-ZA" sz="12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8909283789081099E-2"/>
          <c:y val="0.11054257860237748"/>
          <c:w val="0.9217536415158275"/>
          <c:h val="0.7631938465170539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My family is more important to me than my job</c:v>
                </c:pt>
                <c:pt idx="1">
                  <c:v>My relationship with my partner is a great priority for me</c:v>
                </c:pt>
                <c:pt idx="2">
                  <c:v>My friends are in essential part of my life</c:v>
                </c:pt>
                <c:pt idx="3">
                  <c:v>My family comes before anything else</c:v>
                </c:pt>
                <c:pt idx="4">
                  <c:v>I see my extended family at least once a month</c:v>
                </c:pt>
                <c:pt idx="5">
                  <c:v>I would rather spend time with my partner and children than my friends</c:v>
                </c:pt>
                <c:pt idx="6">
                  <c:v>I often feel worried about my children's future</c:v>
                </c:pt>
              </c:strCache>
            </c:strRef>
          </c:cat>
          <c:val>
            <c:numRef>
              <c:f>Sheet1!$B$2:$B$8</c:f>
              <c:numCache>
                <c:formatCode>0.0</c:formatCode>
                <c:ptCount val="7"/>
                <c:pt idx="0">
                  <c:v>7.9</c:v>
                </c:pt>
                <c:pt idx="1">
                  <c:v>6.9</c:v>
                </c:pt>
                <c:pt idx="2">
                  <c:v>6.6</c:v>
                </c:pt>
                <c:pt idx="3">
                  <c:v>8.5</c:v>
                </c:pt>
                <c:pt idx="4">
                  <c:v>6.3</c:v>
                </c:pt>
                <c:pt idx="5">
                  <c:v>8.4</c:v>
                </c:pt>
                <c:pt idx="6">
                  <c:v>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35-44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My family is more important to me than my job</c:v>
                </c:pt>
                <c:pt idx="1">
                  <c:v>My relationship with my partner is a great priority for me</c:v>
                </c:pt>
                <c:pt idx="2">
                  <c:v>My friends are in essential part of my life</c:v>
                </c:pt>
                <c:pt idx="3">
                  <c:v>My family comes before anything else</c:v>
                </c:pt>
                <c:pt idx="4">
                  <c:v>I see my extended family at least once a month</c:v>
                </c:pt>
                <c:pt idx="5">
                  <c:v>I would rather spend time with my partner and children than my friends</c:v>
                </c:pt>
                <c:pt idx="6">
                  <c:v>I often feel worried about my children's future</c:v>
                </c:pt>
              </c:strCache>
            </c:strRef>
          </c:cat>
          <c:val>
            <c:numRef>
              <c:f>Sheet1!$C$2:$C$8</c:f>
              <c:numCache>
                <c:formatCode>0.0</c:formatCode>
                <c:ptCount val="7"/>
                <c:pt idx="0">
                  <c:v>8</c:v>
                </c:pt>
                <c:pt idx="1">
                  <c:v>6.8</c:v>
                </c:pt>
                <c:pt idx="2">
                  <c:v>6.9</c:v>
                </c:pt>
                <c:pt idx="3">
                  <c:v>8.7000000000000011</c:v>
                </c:pt>
                <c:pt idx="4">
                  <c:v>6.5</c:v>
                </c:pt>
                <c:pt idx="5">
                  <c:v>8.6</c:v>
                </c:pt>
                <c:pt idx="6">
                  <c:v>9.4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45-49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My family is more important to me than my job</c:v>
                </c:pt>
                <c:pt idx="1">
                  <c:v>My relationship with my partner is a great priority for me</c:v>
                </c:pt>
                <c:pt idx="2">
                  <c:v>My friends are in essential part of my life</c:v>
                </c:pt>
                <c:pt idx="3">
                  <c:v>My family comes before anything else</c:v>
                </c:pt>
                <c:pt idx="4">
                  <c:v>I see my extended family at least once a month</c:v>
                </c:pt>
                <c:pt idx="5">
                  <c:v>I would rather spend time with my partner and children than my friends</c:v>
                </c:pt>
                <c:pt idx="6">
                  <c:v>I often feel worried about my children's future</c:v>
                </c:pt>
              </c:strCache>
            </c:strRef>
          </c:cat>
          <c:val>
            <c:numRef>
              <c:f>Sheet1!$D$2:$D$8</c:f>
              <c:numCache>
                <c:formatCode>0.0</c:formatCode>
                <c:ptCount val="7"/>
                <c:pt idx="0">
                  <c:v>7.7</c:v>
                </c:pt>
                <c:pt idx="1">
                  <c:v>6.6</c:v>
                </c:pt>
                <c:pt idx="2">
                  <c:v>6.8</c:v>
                </c:pt>
                <c:pt idx="3">
                  <c:v>8.3000000000000007</c:v>
                </c:pt>
                <c:pt idx="4">
                  <c:v>4.5999999999999996</c:v>
                </c:pt>
                <c:pt idx="5">
                  <c:v>7.3</c:v>
                </c:pt>
                <c:pt idx="6">
                  <c:v>8.6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91538376"/>
        <c:axId val="291537200"/>
      </c:barChart>
      <c:catAx>
        <c:axId val="2915383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accent1"/>
            </a:solidFill>
          </a:ln>
        </c:spPr>
        <c:txPr>
          <a:bodyPr rot="-5400000" vert="horz" anchor="t" anchorCtr="1"/>
          <a:lstStyle/>
          <a:p>
            <a:pPr>
              <a:defRPr lang="en-ZA" sz="800" b="0">
                <a:solidFill>
                  <a:schemeClr val="bg1"/>
                </a:solidFill>
                <a:effectLst/>
                <a:latin typeface="Comic Sans MS" pitchFamily="66" charset="0"/>
                <a:cs typeface="Times New Roman" pitchFamily="18" charset="0"/>
              </a:defRPr>
            </a:pPr>
            <a:endParaRPr lang="en-US"/>
          </a:p>
        </c:txPr>
        <c:crossAx val="291537200"/>
        <c:crosses val="autoZero"/>
        <c:auto val="1"/>
        <c:lblAlgn val="ctr"/>
        <c:lblOffset val="100"/>
        <c:noMultiLvlLbl val="0"/>
      </c:catAx>
      <c:valAx>
        <c:axId val="291537200"/>
        <c:scaling>
          <c:orientation val="minMax"/>
          <c:max val="10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lang="en-ZA" sz="1000"/>
            </a:pPr>
            <a:endParaRPr lang="en-US"/>
          </a:p>
        </c:txPr>
        <c:crossAx val="291538376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lang="en-ZA" sz="12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8909283789081099E-2"/>
          <c:y val="0.11054257860237748"/>
          <c:w val="0.9217536415158275"/>
          <c:h val="0.7631938465170539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My family is more important to me than my job</c:v>
                </c:pt>
                <c:pt idx="1">
                  <c:v>My relationship with my partner is a great priority for me</c:v>
                </c:pt>
                <c:pt idx="2">
                  <c:v>My friends are in essential part of my life</c:v>
                </c:pt>
                <c:pt idx="3">
                  <c:v>My family comes before anything else</c:v>
                </c:pt>
                <c:pt idx="4">
                  <c:v>I see my extended family at least once a month</c:v>
                </c:pt>
                <c:pt idx="5">
                  <c:v>I would rather spend time with my partner and children than my friends</c:v>
                </c:pt>
                <c:pt idx="6">
                  <c:v>I often feel worried about my children's future</c:v>
                </c:pt>
              </c:strCache>
            </c:strRef>
          </c:cat>
          <c:val>
            <c:numRef>
              <c:f>Sheet1!$B$2:$B$8</c:f>
              <c:numCache>
                <c:formatCode>0.0</c:formatCode>
                <c:ptCount val="7"/>
                <c:pt idx="0">
                  <c:v>9.4</c:v>
                </c:pt>
                <c:pt idx="1">
                  <c:v>7.9</c:v>
                </c:pt>
                <c:pt idx="2">
                  <c:v>9.4</c:v>
                </c:pt>
                <c:pt idx="3">
                  <c:v>7.4</c:v>
                </c:pt>
                <c:pt idx="4">
                  <c:v>6.4</c:v>
                </c:pt>
                <c:pt idx="5">
                  <c:v>7.3</c:v>
                </c:pt>
                <c:pt idx="6">
                  <c:v>9.2000000000000011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ECR - P1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My family is more important to me than my job</c:v>
                </c:pt>
                <c:pt idx="1">
                  <c:v>My relationship with my partner is a great priority for me</c:v>
                </c:pt>
                <c:pt idx="2">
                  <c:v>My friends are in essential part of my life</c:v>
                </c:pt>
                <c:pt idx="3">
                  <c:v>My family comes before anything else</c:v>
                </c:pt>
                <c:pt idx="4">
                  <c:v>I see my extended family at least once a month</c:v>
                </c:pt>
                <c:pt idx="5">
                  <c:v>I would rather spend time with my partner and children than my friends</c:v>
                </c:pt>
                <c:pt idx="6">
                  <c:v>I often feel worried about my children's future</c:v>
                </c:pt>
              </c:strCache>
            </c:strRef>
          </c:cat>
          <c:val>
            <c:numRef>
              <c:f>Sheet1!$C$2:$C$8</c:f>
              <c:numCache>
                <c:formatCode>0.0</c:formatCode>
                <c:ptCount val="7"/>
                <c:pt idx="0">
                  <c:v>8.4</c:v>
                </c:pt>
                <c:pt idx="1">
                  <c:v>7</c:v>
                </c:pt>
                <c:pt idx="2">
                  <c:v>6.7</c:v>
                </c:pt>
                <c:pt idx="3">
                  <c:v>8.7000000000000011</c:v>
                </c:pt>
                <c:pt idx="4">
                  <c:v>7.3</c:v>
                </c:pt>
                <c:pt idx="5">
                  <c:v>8.3000000000000007</c:v>
                </c:pt>
                <c:pt idx="6">
                  <c:v>9.4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Metro - P1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My family is more important to me than my job</c:v>
                </c:pt>
                <c:pt idx="1">
                  <c:v>My relationship with my partner is a great priority for me</c:v>
                </c:pt>
                <c:pt idx="2">
                  <c:v>My friends are in essential part of my life</c:v>
                </c:pt>
                <c:pt idx="3">
                  <c:v>My family comes before anything else</c:v>
                </c:pt>
                <c:pt idx="4">
                  <c:v>I see my extended family at least once a month</c:v>
                </c:pt>
                <c:pt idx="5">
                  <c:v>I would rather spend time with my partner and children than my friends</c:v>
                </c:pt>
                <c:pt idx="6">
                  <c:v>I often feel worried about my children's future</c:v>
                </c:pt>
              </c:strCache>
            </c:strRef>
          </c:cat>
          <c:val>
            <c:numRef>
              <c:f>Sheet1!$D$2:$D$8</c:f>
              <c:numCache>
                <c:formatCode>0.0</c:formatCode>
                <c:ptCount val="7"/>
                <c:pt idx="0">
                  <c:v>7.5</c:v>
                </c:pt>
                <c:pt idx="1">
                  <c:v>6.8</c:v>
                </c:pt>
                <c:pt idx="2">
                  <c:v>6.8</c:v>
                </c:pt>
                <c:pt idx="3">
                  <c:v>8.4</c:v>
                </c:pt>
                <c:pt idx="4">
                  <c:v>6</c:v>
                </c:pt>
                <c:pt idx="5">
                  <c:v>8.2000000000000011</c:v>
                </c:pt>
                <c:pt idx="6">
                  <c:v>9.3000000000000007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Ukhozi - P1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My family is more important to me than my job</c:v>
                </c:pt>
                <c:pt idx="1">
                  <c:v>My relationship with my partner is a great priority for me</c:v>
                </c:pt>
                <c:pt idx="2">
                  <c:v>My friends are in essential part of my life</c:v>
                </c:pt>
                <c:pt idx="3">
                  <c:v>My family comes before anything else</c:v>
                </c:pt>
                <c:pt idx="4">
                  <c:v>I see my extended family at least once a month</c:v>
                </c:pt>
                <c:pt idx="5">
                  <c:v>I would rather spend time with my partner and children than my friends</c:v>
                </c:pt>
                <c:pt idx="6">
                  <c:v>I often feel worried about my children's future</c:v>
                </c:pt>
              </c:strCache>
            </c:strRef>
          </c:cat>
          <c:val>
            <c:numRef>
              <c:f>Sheet1!$E$2:$E$8</c:f>
              <c:numCache>
                <c:formatCode>0.0</c:formatCode>
                <c:ptCount val="7"/>
                <c:pt idx="0">
                  <c:v>8.1</c:v>
                </c:pt>
                <c:pt idx="1">
                  <c:v>6.9</c:v>
                </c:pt>
                <c:pt idx="2">
                  <c:v>6.1</c:v>
                </c:pt>
                <c:pt idx="3">
                  <c:v>8.6</c:v>
                </c:pt>
                <c:pt idx="4">
                  <c:v>5.8</c:v>
                </c:pt>
                <c:pt idx="5">
                  <c:v>8.7000000000000011</c:v>
                </c:pt>
                <c:pt idx="6">
                  <c:v>8.6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Vuma - P1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My family is more important to me than my job</c:v>
                </c:pt>
                <c:pt idx="1">
                  <c:v>My relationship with my partner is a great priority for me</c:v>
                </c:pt>
                <c:pt idx="2">
                  <c:v>My friends are in essential part of my life</c:v>
                </c:pt>
                <c:pt idx="3">
                  <c:v>My family comes before anything else</c:v>
                </c:pt>
                <c:pt idx="4">
                  <c:v>I see my extended family at least once a month</c:v>
                </c:pt>
                <c:pt idx="5">
                  <c:v>I would rather spend time with my partner and children than my friends</c:v>
                </c:pt>
                <c:pt idx="6">
                  <c:v>I often feel worried about my children's future</c:v>
                </c:pt>
              </c:strCache>
            </c:strRef>
          </c:cat>
          <c:val>
            <c:numRef>
              <c:f>Sheet1!$F$2:$F$8</c:f>
              <c:numCache>
                <c:formatCode>0.0</c:formatCode>
                <c:ptCount val="7"/>
                <c:pt idx="0">
                  <c:v>7.5</c:v>
                </c:pt>
                <c:pt idx="1">
                  <c:v>7.2</c:v>
                </c:pt>
                <c:pt idx="2">
                  <c:v>6.6</c:v>
                </c:pt>
                <c:pt idx="3">
                  <c:v>8.3000000000000007</c:v>
                </c:pt>
                <c:pt idx="4">
                  <c:v>5.5</c:v>
                </c:pt>
                <c:pt idx="5">
                  <c:v>8.1</c:v>
                </c:pt>
                <c:pt idx="6">
                  <c:v>8.3000000000000007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Vuma - P2+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My family is more important to me than my job</c:v>
                </c:pt>
                <c:pt idx="1">
                  <c:v>My relationship with my partner is a great priority for me</c:v>
                </c:pt>
                <c:pt idx="2">
                  <c:v>My friends are in essential part of my life</c:v>
                </c:pt>
                <c:pt idx="3">
                  <c:v>My family comes before anything else</c:v>
                </c:pt>
                <c:pt idx="4">
                  <c:v>I see my extended family at least once a month</c:v>
                </c:pt>
                <c:pt idx="5">
                  <c:v>I would rather spend time with my partner and children than my friends</c:v>
                </c:pt>
                <c:pt idx="6">
                  <c:v>I often feel worried about my children's future</c:v>
                </c:pt>
              </c:strCache>
            </c:strRef>
          </c:cat>
          <c:val>
            <c:numRef>
              <c:f>Sheet1!$G$2:$G$8</c:f>
              <c:numCache>
                <c:formatCode>0.0</c:formatCode>
                <c:ptCount val="7"/>
                <c:pt idx="0">
                  <c:v>7.7</c:v>
                </c:pt>
                <c:pt idx="1">
                  <c:v>6.5</c:v>
                </c:pt>
                <c:pt idx="2">
                  <c:v>5.9</c:v>
                </c:pt>
                <c:pt idx="3">
                  <c:v>8</c:v>
                </c:pt>
                <c:pt idx="4">
                  <c:v>6.2</c:v>
                </c:pt>
                <c:pt idx="5">
                  <c:v>7</c:v>
                </c:pt>
                <c:pt idx="6">
                  <c:v>8.3000000000000007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91537984"/>
        <c:axId val="291538768"/>
      </c:barChart>
      <c:catAx>
        <c:axId val="2915379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accent1"/>
            </a:solidFill>
          </a:ln>
        </c:spPr>
        <c:txPr>
          <a:bodyPr rot="-5400000" vert="horz" anchor="t" anchorCtr="1"/>
          <a:lstStyle/>
          <a:p>
            <a:pPr>
              <a:defRPr lang="en-ZA" sz="800" b="0">
                <a:solidFill>
                  <a:schemeClr val="bg1"/>
                </a:solidFill>
                <a:effectLst/>
                <a:latin typeface="Comic Sans MS" pitchFamily="66" charset="0"/>
                <a:cs typeface="Times New Roman" pitchFamily="18" charset="0"/>
              </a:defRPr>
            </a:pPr>
            <a:endParaRPr lang="en-US"/>
          </a:p>
        </c:txPr>
        <c:crossAx val="291538768"/>
        <c:crosses val="autoZero"/>
        <c:auto val="1"/>
        <c:lblAlgn val="ctr"/>
        <c:lblOffset val="100"/>
        <c:noMultiLvlLbl val="0"/>
      </c:catAx>
      <c:valAx>
        <c:axId val="291538768"/>
        <c:scaling>
          <c:orientation val="minMax"/>
          <c:max val="10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lang="en-ZA" sz="1000"/>
            </a:pPr>
            <a:endParaRPr lang="en-US"/>
          </a:p>
        </c:txPr>
        <c:crossAx val="291537984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lang="en-ZA" sz="12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8909283789081099E-2"/>
          <c:y val="0.11054257860237748"/>
          <c:w val="0.9217536415158275"/>
          <c:h val="0.6694976599822242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Sheet1!$A$2:$A$12</c:f>
              <c:strCache>
                <c:ptCount val="11"/>
                <c:pt idx="0">
                  <c:v>It is every South Africans responsibility to know what's going on in politics</c:v>
                </c:pt>
                <c:pt idx="1">
                  <c:v>South African are too concerned with politics</c:v>
                </c:pt>
                <c:pt idx="2">
                  <c:v>I am proud to be South African</c:v>
                </c:pt>
                <c:pt idx="3">
                  <c:v>Our education system is lacking</c:v>
                </c:pt>
                <c:pt idx="4">
                  <c:v>I think that this country could be better run</c:v>
                </c:pt>
                <c:pt idx="5">
                  <c:v>Having an excellent education is important to me</c:v>
                </c:pt>
                <c:pt idx="6">
                  <c:v>I think that our leaders are too harshly criticised in this country</c:v>
                </c:pt>
                <c:pt idx="7">
                  <c:v>I believe that everything is going smoothly in this country</c:v>
                </c:pt>
                <c:pt idx="8">
                  <c:v>I like to keep on top of current events</c:v>
                </c:pt>
                <c:pt idx="9">
                  <c:v>I think that white people are still more privileged in this country</c:v>
                </c:pt>
                <c:pt idx="10">
                  <c:v>South Africa belongs to all who live in it</c:v>
                </c:pt>
              </c:strCache>
            </c:strRef>
          </c:cat>
          <c:val>
            <c:numRef>
              <c:f>Sheet1!$B$2:$B$12</c:f>
              <c:numCache>
                <c:formatCode>0.0</c:formatCode>
                <c:ptCount val="11"/>
                <c:pt idx="0">
                  <c:v>8.1</c:v>
                </c:pt>
                <c:pt idx="1">
                  <c:v>7.1</c:v>
                </c:pt>
                <c:pt idx="2">
                  <c:v>9.4</c:v>
                </c:pt>
                <c:pt idx="3">
                  <c:v>7.5</c:v>
                </c:pt>
                <c:pt idx="4">
                  <c:v>7.4</c:v>
                </c:pt>
                <c:pt idx="5">
                  <c:v>9.3000000000000007</c:v>
                </c:pt>
                <c:pt idx="6">
                  <c:v>6.4</c:v>
                </c:pt>
                <c:pt idx="7">
                  <c:v>3.4</c:v>
                </c:pt>
                <c:pt idx="8">
                  <c:v>7.5</c:v>
                </c:pt>
                <c:pt idx="9">
                  <c:v>6.6</c:v>
                </c:pt>
                <c:pt idx="10">
                  <c:v>8.8000000000000007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Female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Sheet1!$A$2:$A$12</c:f>
              <c:strCache>
                <c:ptCount val="11"/>
                <c:pt idx="0">
                  <c:v>It is every South Africans responsibility to know what's going on in politics</c:v>
                </c:pt>
                <c:pt idx="1">
                  <c:v>South African are too concerned with politics</c:v>
                </c:pt>
                <c:pt idx="2">
                  <c:v>I am proud to be South African</c:v>
                </c:pt>
                <c:pt idx="3">
                  <c:v>Our education system is lacking</c:v>
                </c:pt>
                <c:pt idx="4">
                  <c:v>I think that this country could be better run</c:v>
                </c:pt>
                <c:pt idx="5">
                  <c:v>Having an excellent education is important to me</c:v>
                </c:pt>
                <c:pt idx="6">
                  <c:v>I think that our leaders are too harshly criticised in this country</c:v>
                </c:pt>
                <c:pt idx="7">
                  <c:v>I believe that everything is going smoothly in this country</c:v>
                </c:pt>
                <c:pt idx="8">
                  <c:v>I like to keep on top of current events</c:v>
                </c:pt>
                <c:pt idx="9">
                  <c:v>I think that white people are still more privileged in this country</c:v>
                </c:pt>
                <c:pt idx="10">
                  <c:v>South Africa belongs to all who live in it</c:v>
                </c:pt>
              </c:strCache>
            </c:strRef>
          </c:cat>
          <c:val>
            <c:numRef>
              <c:f>Sheet1!$C$2:$C$12</c:f>
              <c:numCache>
                <c:formatCode>0.0</c:formatCode>
                <c:ptCount val="11"/>
                <c:pt idx="0">
                  <c:v>7.7</c:v>
                </c:pt>
                <c:pt idx="1">
                  <c:v>7.3</c:v>
                </c:pt>
                <c:pt idx="2">
                  <c:v>9.2000000000000011</c:v>
                </c:pt>
                <c:pt idx="3">
                  <c:v>7.1</c:v>
                </c:pt>
                <c:pt idx="4">
                  <c:v>7.2</c:v>
                </c:pt>
                <c:pt idx="5">
                  <c:v>9.1</c:v>
                </c:pt>
                <c:pt idx="6">
                  <c:v>6.6</c:v>
                </c:pt>
                <c:pt idx="7">
                  <c:v>3.3</c:v>
                </c:pt>
                <c:pt idx="8">
                  <c:v>7.3</c:v>
                </c:pt>
                <c:pt idx="9">
                  <c:v>6.3</c:v>
                </c:pt>
                <c:pt idx="10">
                  <c:v>8.9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Male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lang="en-ZA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Sheet1!$A$2:$A$12</c:f>
              <c:strCache>
                <c:ptCount val="11"/>
                <c:pt idx="0">
                  <c:v>It is every South Africans responsibility to know what's going on in politics</c:v>
                </c:pt>
                <c:pt idx="1">
                  <c:v>South African are too concerned with politics</c:v>
                </c:pt>
                <c:pt idx="2">
                  <c:v>I am proud to be South African</c:v>
                </c:pt>
                <c:pt idx="3">
                  <c:v>Our education system is lacking</c:v>
                </c:pt>
                <c:pt idx="4">
                  <c:v>I think that this country could be better run</c:v>
                </c:pt>
                <c:pt idx="5">
                  <c:v>Having an excellent education is important to me</c:v>
                </c:pt>
                <c:pt idx="6">
                  <c:v>I think that our leaders are too harshly criticised in this country</c:v>
                </c:pt>
                <c:pt idx="7">
                  <c:v>I believe that everything is going smoothly in this country</c:v>
                </c:pt>
                <c:pt idx="8">
                  <c:v>I like to keep on top of current events</c:v>
                </c:pt>
                <c:pt idx="9">
                  <c:v>I think that white people are still more privileged in this country</c:v>
                </c:pt>
                <c:pt idx="10">
                  <c:v>South Africa belongs to all who live in it</c:v>
                </c:pt>
              </c:strCache>
            </c:strRef>
          </c:cat>
          <c:val>
            <c:numRef>
              <c:f>Sheet1!$D$2:$D$12</c:f>
              <c:numCache>
                <c:formatCode>0.0</c:formatCode>
                <c:ptCount val="11"/>
                <c:pt idx="0">
                  <c:v>8.6</c:v>
                </c:pt>
                <c:pt idx="1">
                  <c:v>6.8</c:v>
                </c:pt>
                <c:pt idx="2">
                  <c:v>9.7000000000000011</c:v>
                </c:pt>
                <c:pt idx="3">
                  <c:v>8.1</c:v>
                </c:pt>
                <c:pt idx="4">
                  <c:v>7.9</c:v>
                </c:pt>
                <c:pt idx="5">
                  <c:v>9.7000000000000011</c:v>
                </c:pt>
                <c:pt idx="6">
                  <c:v>6.1</c:v>
                </c:pt>
                <c:pt idx="7">
                  <c:v>3.5</c:v>
                </c:pt>
                <c:pt idx="8">
                  <c:v>7.8</c:v>
                </c:pt>
                <c:pt idx="9">
                  <c:v>6.9</c:v>
                </c:pt>
                <c:pt idx="10">
                  <c:v>8.6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92664368"/>
        <c:axId val="292667112"/>
      </c:barChart>
      <c:catAx>
        <c:axId val="2926643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accent1"/>
            </a:solidFill>
          </a:ln>
        </c:spPr>
        <c:txPr>
          <a:bodyPr rot="-5400000" vert="horz" anchor="t" anchorCtr="1"/>
          <a:lstStyle/>
          <a:p>
            <a:pPr>
              <a:defRPr lang="en-ZA" sz="800" b="0">
                <a:solidFill>
                  <a:schemeClr val="bg1"/>
                </a:solidFill>
                <a:effectLst/>
                <a:latin typeface="Comic Sans MS" pitchFamily="66" charset="0"/>
                <a:cs typeface="Times New Roman" pitchFamily="18" charset="0"/>
              </a:defRPr>
            </a:pPr>
            <a:endParaRPr lang="en-US"/>
          </a:p>
        </c:txPr>
        <c:crossAx val="292667112"/>
        <c:crosses val="autoZero"/>
        <c:auto val="1"/>
        <c:lblAlgn val="ctr"/>
        <c:lblOffset val="100"/>
        <c:noMultiLvlLbl val="0"/>
      </c:catAx>
      <c:valAx>
        <c:axId val="292667112"/>
        <c:scaling>
          <c:orientation val="minMax"/>
          <c:max val="10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lang="en-ZA" sz="1000"/>
            </a:pPr>
            <a:endParaRPr lang="en-US"/>
          </a:p>
        </c:txPr>
        <c:crossAx val="292664368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lang="en-ZA" sz="12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20766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18438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4645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49" y="-1"/>
            <a:ext cx="2051841" cy="141277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8396" y="6237312"/>
            <a:ext cx="1069155" cy="437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507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0703" y="0"/>
            <a:ext cx="3232896" cy="275241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876" y="5805264"/>
            <a:ext cx="2114550" cy="85725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129714" y="2996952"/>
            <a:ext cx="2954874" cy="1783098"/>
          </a:xfrm>
          <a:prstGeom prst="rect">
            <a:avLst/>
          </a:prstGeom>
          <a:solidFill>
            <a:sysClr val="window" lastClr="FFFFFF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en-ZA" sz="2000" b="1" i="0" baseline="0" dirty="0">
                <a:solidFill>
                  <a:schemeClr val="dk1"/>
                </a:solidFill>
                <a:effectLst/>
                <a:latin typeface="Tw Cen MT" pitchFamily="34" charset="0"/>
              </a:rPr>
              <a:t>AMT </a:t>
            </a:r>
            <a:r>
              <a:rPr lang="en-ZA" sz="2000" b="1" i="0" baseline="0" dirty="0" smtClean="0">
                <a:solidFill>
                  <a:schemeClr val="dk1"/>
                </a:solidFill>
                <a:effectLst/>
                <a:latin typeface="Tw Cen MT" pitchFamily="34" charset="0"/>
              </a:rPr>
              <a:t>NOVEMBER 2016</a:t>
            </a:r>
            <a:endParaRPr lang="en-ZA" sz="2000" b="1" i="0" baseline="0" dirty="0">
              <a:solidFill>
                <a:schemeClr val="dk1"/>
              </a:solidFill>
              <a:effectLst/>
              <a:latin typeface="Tw Cen MT" pitchFamily="34" charset="0"/>
            </a:endParaRPr>
          </a:p>
          <a:p>
            <a:pPr algn="ctr" rtl="0"/>
            <a:endParaRPr lang="en-ZA" sz="2000" dirty="0">
              <a:effectLst/>
              <a:latin typeface="Tw Cen MT" pitchFamily="34" charset="0"/>
            </a:endParaRPr>
          </a:p>
          <a:p>
            <a:pPr algn="ctr" rtl="0"/>
            <a:r>
              <a:rPr lang="en-ZA" sz="2000" b="1" i="0" baseline="0" dirty="0" smtClean="0">
                <a:solidFill>
                  <a:schemeClr val="dk1"/>
                </a:solidFill>
                <a:effectLst/>
                <a:latin typeface="Tw Cen MT" pitchFamily="34" charset="0"/>
              </a:rPr>
              <a:t>Supplementary questions</a:t>
            </a:r>
            <a:endParaRPr lang="en-ZA" sz="2000" dirty="0">
              <a:effectLst/>
              <a:latin typeface="Tw Cen MT" pitchFamily="34" charset="0"/>
            </a:endParaRPr>
          </a:p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18205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929947652"/>
              </p:ext>
            </p:extLst>
          </p:nvPr>
        </p:nvGraphicFramePr>
        <p:xfrm>
          <a:off x="0" y="1412776"/>
          <a:ext cx="9144000" cy="52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419872" y="410083"/>
            <a:ext cx="24764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2000" b="1" dirty="0" smtClean="0">
                <a:solidFill>
                  <a:schemeClr val="bg1"/>
                </a:solidFill>
                <a:latin typeface="Tw Cen MT" pitchFamily="34" charset="0"/>
              </a:rPr>
              <a:t>AMT November 2016</a:t>
            </a:r>
            <a:endParaRPr lang="en-ZA" sz="2000" b="1" dirty="0">
              <a:solidFill>
                <a:schemeClr val="bg1"/>
              </a:solidFill>
              <a:latin typeface="Tw Cen MT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72427" y="1012083"/>
            <a:ext cx="41713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smtClean="0">
                <a:solidFill>
                  <a:schemeClr val="bg1"/>
                </a:solidFill>
                <a:latin typeface="Tahoma" pitchFamily="34" charset="0"/>
              </a:rPr>
              <a:t>Q4 South African Statements – Mean Scores</a:t>
            </a:r>
            <a:endParaRPr lang="en-ZA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8052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475885655"/>
              </p:ext>
            </p:extLst>
          </p:nvPr>
        </p:nvGraphicFramePr>
        <p:xfrm>
          <a:off x="0" y="1412776"/>
          <a:ext cx="9144000" cy="5445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419872" y="410083"/>
            <a:ext cx="24764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2000" b="1" dirty="0" smtClean="0">
                <a:solidFill>
                  <a:schemeClr val="bg1"/>
                </a:solidFill>
                <a:latin typeface="Tw Cen MT" pitchFamily="34" charset="0"/>
              </a:rPr>
              <a:t>AMT November 2016</a:t>
            </a:r>
            <a:endParaRPr lang="en-ZA" sz="2000" b="1" dirty="0">
              <a:solidFill>
                <a:schemeClr val="bg1"/>
              </a:solidFill>
              <a:latin typeface="Tw Cen MT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72427" y="1012083"/>
            <a:ext cx="41713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smtClean="0">
                <a:solidFill>
                  <a:schemeClr val="bg1"/>
                </a:solidFill>
                <a:latin typeface="Tahoma" pitchFamily="34" charset="0"/>
              </a:rPr>
              <a:t>Q4 South African Statements – Mean Scores</a:t>
            </a:r>
            <a:endParaRPr lang="en-ZA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5985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897846020"/>
              </p:ext>
            </p:extLst>
          </p:nvPr>
        </p:nvGraphicFramePr>
        <p:xfrm>
          <a:off x="0" y="1641376"/>
          <a:ext cx="9144000" cy="52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419872" y="410083"/>
            <a:ext cx="24764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2000" b="1" dirty="0" smtClean="0">
                <a:solidFill>
                  <a:schemeClr val="bg1"/>
                </a:solidFill>
                <a:latin typeface="Tw Cen MT" pitchFamily="34" charset="0"/>
              </a:rPr>
              <a:t>AMT November 2016</a:t>
            </a:r>
            <a:endParaRPr lang="en-ZA" sz="2000" b="1" dirty="0">
              <a:solidFill>
                <a:schemeClr val="bg1"/>
              </a:solidFill>
              <a:latin typeface="Tw Cen MT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72427" y="1012083"/>
            <a:ext cx="41713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smtClean="0">
                <a:solidFill>
                  <a:schemeClr val="bg1"/>
                </a:solidFill>
                <a:latin typeface="Tahoma" pitchFamily="34" charset="0"/>
              </a:rPr>
              <a:t>Q4 South African Statements – Mean Scores</a:t>
            </a:r>
            <a:endParaRPr lang="en-ZA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8596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117831215"/>
              </p:ext>
            </p:extLst>
          </p:nvPr>
        </p:nvGraphicFramePr>
        <p:xfrm>
          <a:off x="0" y="1412776"/>
          <a:ext cx="9144000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419872" y="410083"/>
            <a:ext cx="24764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2000" b="1" dirty="0" smtClean="0">
                <a:solidFill>
                  <a:schemeClr val="bg1"/>
                </a:solidFill>
                <a:latin typeface="Tw Cen MT" pitchFamily="34" charset="0"/>
              </a:rPr>
              <a:t>AMT November 2016</a:t>
            </a:r>
            <a:endParaRPr lang="en-ZA" sz="2000" b="1" dirty="0">
              <a:solidFill>
                <a:schemeClr val="bg1"/>
              </a:solidFill>
              <a:latin typeface="Tw Cen MT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62571" y="993860"/>
            <a:ext cx="35910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smtClean="0">
                <a:solidFill>
                  <a:schemeClr val="bg1"/>
                </a:solidFill>
                <a:latin typeface="Tahoma" pitchFamily="34" charset="0"/>
              </a:rPr>
              <a:t>Q5 Religion Statement – Mean Scores</a:t>
            </a:r>
            <a:endParaRPr lang="en-ZA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4795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852996907"/>
              </p:ext>
            </p:extLst>
          </p:nvPr>
        </p:nvGraphicFramePr>
        <p:xfrm>
          <a:off x="0" y="1412776"/>
          <a:ext cx="9144000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419872" y="410083"/>
            <a:ext cx="24764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2000" b="1" dirty="0" smtClean="0">
                <a:solidFill>
                  <a:schemeClr val="bg1"/>
                </a:solidFill>
                <a:latin typeface="Tw Cen MT" pitchFamily="34" charset="0"/>
              </a:rPr>
              <a:t>AMT November 2016</a:t>
            </a:r>
            <a:endParaRPr lang="en-ZA" sz="2000" b="1" dirty="0">
              <a:solidFill>
                <a:schemeClr val="bg1"/>
              </a:solidFill>
              <a:latin typeface="Tw Cen MT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2571" y="993860"/>
            <a:ext cx="35910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smtClean="0">
                <a:solidFill>
                  <a:schemeClr val="bg1"/>
                </a:solidFill>
                <a:latin typeface="Tahoma" pitchFamily="34" charset="0"/>
              </a:rPr>
              <a:t>Q5 Religion Statement – Mean Scores</a:t>
            </a:r>
            <a:endParaRPr lang="en-ZA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711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828994267"/>
              </p:ext>
            </p:extLst>
          </p:nvPr>
        </p:nvGraphicFramePr>
        <p:xfrm>
          <a:off x="0" y="1412776"/>
          <a:ext cx="9144000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419872" y="410083"/>
            <a:ext cx="24764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2000" b="1" dirty="0" smtClean="0">
                <a:solidFill>
                  <a:schemeClr val="bg1"/>
                </a:solidFill>
                <a:latin typeface="Tw Cen MT" pitchFamily="34" charset="0"/>
              </a:rPr>
              <a:t>AMT November 2016</a:t>
            </a:r>
            <a:endParaRPr lang="en-ZA" sz="2000" b="1" dirty="0">
              <a:solidFill>
                <a:schemeClr val="bg1"/>
              </a:solidFill>
              <a:latin typeface="Tw Cen MT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2571" y="993860"/>
            <a:ext cx="35910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smtClean="0">
                <a:solidFill>
                  <a:schemeClr val="bg1"/>
                </a:solidFill>
                <a:latin typeface="Tahoma" pitchFamily="34" charset="0"/>
              </a:rPr>
              <a:t>Q5 Religion Statement – Mean Scores</a:t>
            </a:r>
            <a:endParaRPr lang="en-ZA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5569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027670783"/>
              </p:ext>
            </p:extLst>
          </p:nvPr>
        </p:nvGraphicFramePr>
        <p:xfrm>
          <a:off x="0" y="1412776"/>
          <a:ext cx="9144000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419872" y="410083"/>
            <a:ext cx="24764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2000" b="1" dirty="0" smtClean="0">
                <a:solidFill>
                  <a:schemeClr val="bg1"/>
                </a:solidFill>
                <a:latin typeface="Tw Cen MT" pitchFamily="34" charset="0"/>
              </a:rPr>
              <a:t>AMT November 2016</a:t>
            </a:r>
            <a:endParaRPr lang="en-ZA" sz="2000" b="1" dirty="0">
              <a:solidFill>
                <a:schemeClr val="bg1"/>
              </a:solidFill>
              <a:latin typeface="Tw Cen MT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13492" y="1012085"/>
            <a:ext cx="38892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smtClean="0">
                <a:solidFill>
                  <a:schemeClr val="bg1"/>
                </a:solidFill>
                <a:latin typeface="Tahoma" pitchFamily="34" charset="0"/>
              </a:rPr>
              <a:t>Q6 Community Statement – Mean Scores</a:t>
            </a:r>
            <a:endParaRPr lang="en-ZA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275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494390106"/>
              </p:ext>
            </p:extLst>
          </p:nvPr>
        </p:nvGraphicFramePr>
        <p:xfrm>
          <a:off x="0" y="1412776"/>
          <a:ext cx="9144000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419872" y="410083"/>
            <a:ext cx="24764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2000" b="1" dirty="0" smtClean="0">
                <a:solidFill>
                  <a:schemeClr val="bg1"/>
                </a:solidFill>
                <a:latin typeface="Tw Cen MT" pitchFamily="34" charset="0"/>
              </a:rPr>
              <a:t>AMT November 2016</a:t>
            </a:r>
            <a:endParaRPr lang="en-ZA" sz="2000" b="1" dirty="0">
              <a:solidFill>
                <a:schemeClr val="bg1"/>
              </a:solidFill>
              <a:latin typeface="Tw Cen MT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13492" y="1006739"/>
            <a:ext cx="38892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smtClean="0">
                <a:solidFill>
                  <a:schemeClr val="bg1"/>
                </a:solidFill>
                <a:latin typeface="Tahoma" pitchFamily="34" charset="0"/>
              </a:rPr>
              <a:t>Q6 Community Statement – Mean Scores</a:t>
            </a:r>
            <a:endParaRPr lang="en-ZA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8086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997015925"/>
              </p:ext>
            </p:extLst>
          </p:nvPr>
        </p:nvGraphicFramePr>
        <p:xfrm>
          <a:off x="0" y="1412776"/>
          <a:ext cx="9144000" cy="52928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419872" y="410083"/>
            <a:ext cx="24764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2000" b="1" dirty="0" smtClean="0">
                <a:solidFill>
                  <a:schemeClr val="bg1"/>
                </a:solidFill>
                <a:latin typeface="Tw Cen MT" pitchFamily="34" charset="0"/>
              </a:rPr>
              <a:t>AMT November 2016</a:t>
            </a:r>
            <a:endParaRPr lang="en-ZA" sz="2000" b="1" dirty="0">
              <a:solidFill>
                <a:schemeClr val="bg1"/>
              </a:solidFill>
              <a:latin typeface="Tw Cen MT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13492" y="1012085"/>
            <a:ext cx="38892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smtClean="0">
                <a:solidFill>
                  <a:schemeClr val="bg1"/>
                </a:solidFill>
                <a:latin typeface="Tahoma" pitchFamily="34" charset="0"/>
              </a:rPr>
              <a:t>Q6 Community Statement – Mean Scores</a:t>
            </a:r>
            <a:endParaRPr lang="en-ZA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264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262663392"/>
              </p:ext>
            </p:extLst>
          </p:nvPr>
        </p:nvGraphicFramePr>
        <p:xfrm>
          <a:off x="0" y="1412776"/>
          <a:ext cx="9144000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419872" y="410083"/>
            <a:ext cx="24764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2000" b="1" dirty="0" smtClean="0">
                <a:solidFill>
                  <a:schemeClr val="bg1"/>
                </a:solidFill>
                <a:latin typeface="Tw Cen MT" pitchFamily="34" charset="0"/>
              </a:rPr>
              <a:t>AMT November 2016</a:t>
            </a:r>
            <a:endParaRPr lang="en-ZA" sz="2000" b="1" dirty="0">
              <a:solidFill>
                <a:schemeClr val="bg1"/>
              </a:solidFill>
              <a:latin typeface="Tw Cen MT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35696" y="1012085"/>
            <a:ext cx="55213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solidFill>
                  <a:schemeClr val="bg1"/>
                </a:solidFill>
                <a:latin typeface="Tahoma" pitchFamily="34" charset="0"/>
              </a:rPr>
              <a:t>Q7 Entertainment/Social Statement – Mean Scores</a:t>
            </a:r>
          </a:p>
        </p:txBody>
      </p:sp>
    </p:spTree>
    <p:extLst>
      <p:ext uri="{BB962C8B-B14F-4D97-AF65-F5344CB8AC3E}">
        <p14:creationId xmlns:p14="http://schemas.microsoft.com/office/powerpoint/2010/main" val="919628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564473060"/>
              </p:ext>
            </p:extLst>
          </p:nvPr>
        </p:nvGraphicFramePr>
        <p:xfrm>
          <a:off x="1045863" y="1700808"/>
          <a:ext cx="7224464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419872" y="410083"/>
            <a:ext cx="24764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2000" b="1" dirty="0" smtClean="0">
                <a:solidFill>
                  <a:schemeClr val="bg1"/>
                </a:solidFill>
                <a:latin typeface="Tw Cen MT" pitchFamily="34" charset="0"/>
              </a:rPr>
              <a:t>AMT November 2016</a:t>
            </a:r>
            <a:endParaRPr lang="en-ZA" sz="2000" b="1" dirty="0">
              <a:solidFill>
                <a:schemeClr val="bg1"/>
              </a:solidFill>
              <a:latin typeface="Tw Cen MT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71251" y="1012085"/>
            <a:ext cx="45736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smtClean="0">
                <a:solidFill>
                  <a:schemeClr val="bg1"/>
                </a:solidFill>
                <a:latin typeface="Tahoma" pitchFamily="34" charset="0"/>
              </a:rPr>
              <a:t>Q1 Station Associated With Music Played At AMT</a:t>
            </a:r>
            <a:endParaRPr lang="en-ZA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590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744675455"/>
              </p:ext>
            </p:extLst>
          </p:nvPr>
        </p:nvGraphicFramePr>
        <p:xfrm>
          <a:off x="0" y="1717576"/>
          <a:ext cx="9144000" cy="5140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419872" y="410083"/>
            <a:ext cx="24764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2000" b="1" dirty="0" smtClean="0">
                <a:solidFill>
                  <a:schemeClr val="bg1"/>
                </a:solidFill>
                <a:latin typeface="Tw Cen MT" pitchFamily="34" charset="0"/>
              </a:rPr>
              <a:t>AMT November 2016</a:t>
            </a:r>
            <a:endParaRPr lang="en-ZA" sz="2000" b="1" dirty="0">
              <a:solidFill>
                <a:schemeClr val="bg1"/>
              </a:solidFill>
              <a:latin typeface="Tw Cen MT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35696" y="1012085"/>
            <a:ext cx="55213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solidFill>
                  <a:schemeClr val="bg1"/>
                </a:solidFill>
                <a:latin typeface="Tahoma" pitchFamily="34" charset="0"/>
              </a:rPr>
              <a:t>Q7 Entertainment/Social Statement – Mean Scores</a:t>
            </a:r>
          </a:p>
          <a:p>
            <a:pPr algn="ctr"/>
            <a:r>
              <a:rPr lang="en-GB" sz="1400" b="1" dirty="0" smtClean="0">
                <a:solidFill>
                  <a:schemeClr val="bg1"/>
                </a:solidFill>
                <a:latin typeface="Tahoma" pitchFamily="34" charset="0"/>
              </a:rPr>
              <a:t>Slide 1 of 2</a:t>
            </a:r>
            <a:endParaRPr lang="en-ZA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714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046480856"/>
              </p:ext>
            </p:extLst>
          </p:nvPr>
        </p:nvGraphicFramePr>
        <p:xfrm>
          <a:off x="0" y="1412776"/>
          <a:ext cx="9144000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419872" y="410083"/>
            <a:ext cx="24764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2000" b="1" dirty="0" smtClean="0">
                <a:solidFill>
                  <a:schemeClr val="bg1"/>
                </a:solidFill>
                <a:latin typeface="Tw Cen MT" pitchFamily="34" charset="0"/>
              </a:rPr>
              <a:t>AMT November 2016</a:t>
            </a:r>
            <a:endParaRPr lang="en-ZA" sz="2000" b="1" dirty="0">
              <a:solidFill>
                <a:schemeClr val="bg1"/>
              </a:solidFill>
              <a:latin typeface="Tw Cen MT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35696" y="1012085"/>
            <a:ext cx="55213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solidFill>
                  <a:schemeClr val="bg1"/>
                </a:solidFill>
                <a:latin typeface="Tahoma" pitchFamily="34" charset="0"/>
              </a:rPr>
              <a:t>Q7 Entertainment/Social Statement – Mean Scores</a:t>
            </a:r>
          </a:p>
          <a:p>
            <a:pPr algn="ctr"/>
            <a:r>
              <a:rPr lang="en-GB" sz="1400" b="1" dirty="0" smtClean="0">
                <a:solidFill>
                  <a:schemeClr val="bg1"/>
                </a:solidFill>
                <a:latin typeface="Tahoma" pitchFamily="34" charset="0"/>
              </a:rPr>
              <a:t>Slide 2 of 2</a:t>
            </a:r>
            <a:endParaRPr lang="en-ZA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9644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501083469"/>
              </p:ext>
            </p:extLst>
          </p:nvPr>
        </p:nvGraphicFramePr>
        <p:xfrm>
          <a:off x="0" y="1412776"/>
          <a:ext cx="9144000" cy="5445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419872" y="410083"/>
            <a:ext cx="24764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2000" b="1" dirty="0" smtClean="0">
                <a:solidFill>
                  <a:schemeClr val="bg1"/>
                </a:solidFill>
                <a:latin typeface="Tw Cen MT" pitchFamily="34" charset="0"/>
              </a:rPr>
              <a:t>AMT November 2016</a:t>
            </a:r>
            <a:endParaRPr lang="en-ZA" sz="2000" b="1" dirty="0">
              <a:solidFill>
                <a:schemeClr val="bg1"/>
              </a:solidFill>
              <a:latin typeface="Tw Cen MT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35696" y="1012085"/>
            <a:ext cx="55213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solidFill>
                  <a:schemeClr val="bg1"/>
                </a:solidFill>
                <a:latin typeface="Tahoma" pitchFamily="34" charset="0"/>
              </a:rPr>
              <a:t>Q7 Entertainment/Social Statement – Mean Scores</a:t>
            </a:r>
          </a:p>
          <a:p>
            <a:pPr algn="ctr"/>
            <a:r>
              <a:rPr lang="en-GB" sz="1400" b="1" dirty="0" smtClean="0">
                <a:solidFill>
                  <a:schemeClr val="bg1"/>
                </a:solidFill>
                <a:latin typeface="Tahoma" pitchFamily="34" charset="0"/>
              </a:rPr>
              <a:t>Slide 1 of 2</a:t>
            </a:r>
            <a:endParaRPr lang="en-ZA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2787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042645325"/>
              </p:ext>
            </p:extLst>
          </p:nvPr>
        </p:nvGraphicFramePr>
        <p:xfrm>
          <a:off x="0" y="1412776"/>
          <a:ext cx="9144000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419872" y="410083"/>
            <a:ext cx="24764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2000" b="1" dirty="0" smtClean="0">
                <a:solidFill>
                  <a:schemeClr val="bg1"/>
                </a:solidFill>
                <a:latin typeface="Tw Cen MT" pitchFamily="34" charset="0"/>
              </a:rPr>
              <a:t>AMT November 2016</a:t>
            </a:r>
            <a:endParaRPr lang="en-ZA" sz="2000" b="1" dirty="0">
              <a:solidFill>
                <a:schemeClr val="bg1"/>
              </a:solidFill>
              <a:latin typeface="Tw Cen MT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35696" y="1012085"/>
            <a:ext cx="55213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solidFill>
                  <a:schemeClr val="bg1"/>
                </a:solidFill>
                <a:latin typeface="Tahoma" pitchFamily="34" charset="0"/>
              </a:rPr>
              <a:t>Q7 Entertainment/Social Statement – Mean Scores</a:t>
            </a:r>
          </a:p>
          <a:p>
            <a:pPr algn="ctr"/>
            <a:r>
              <a:rPr lang="en-GB" sz="1400" b="1" dirty="0" smtClean="0">
                <a:solidFill>
                  <a:schemeClr val="bg1"/>
                </a:solidFill>
                <a:latin typeface="Tahoma" pitchFamily="34" charset="0"/>
              </a:rPr>
              <a:t>Slide 2 of 2</a:t>
            </a:r>
            <a:endParaRPr lang="en-ZA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5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4055764537"/>
              </p:ext>
            </p:extLst>
          </p:nvPr>
        </p:nvGraphicFramePr>
        <p:xfrm>
          <a:off x="0" y="1412776"/>
          <a:ext cx="9144000" cy="5445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419872" y="410083"/>
            <a:ext cx="24764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2000" b="1" dirty="0" smtClean="0">
                <a:solidFill>
                  <a:schemeClr val="bg1"/>
                </a:solidFill>
                <a:latin typeface="Tw Cen MT" pitchFamily="34" charset="0"/>
              </a:rPr>
              <a:t>AMT November 2016</a:t>
            </a:r>
            <a:endParaRPr lang="en-ZA" sz="2000" b="1" dirty="0">
              <a:solidFill>
                <a:schemeClr val="bg1"/>
              </a:solidFill>
              <a:latin typeface="Tw Cen MT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35696" y="1012085"/>
            <a:ext cx="55213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solidFill>
                  <a:schemeClr val="bg1"/>
                </a:solidFill>
                <a:latin typeface="Tahoma" pitchFamily="34" charset="0"/>
              </a:rPr>
              <a:t>Q7 Entertainment/Social Statement – Mean Scores</a:t>
            </a:r>
          </a:p>
          <a:p>
            <a:pPr algn="ctr"/>
            <a:r>
              <a:rPr lang="en-GB" sz="1400" b="1" dirty="0" smtClean="0">
                <a:solidFill>
                  <a:schemeClr val="bg1"/>
                </a:solidFill>
                <a:latin typeface="Tahoma" pitchFamily="34" charset="0"/>
              </a:rPr>
              <a:t>Slide 1 of 2</a:t>
            </a:r>
            <a:endParaRPr lang="en-ZA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0304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981300472"/>
              </p:ext>
            </p:extLst>
          </p:nvPr>
        </p:nvGraphicFramePr>
        <p:xfrm>
          <a:off x="0" y="1412776"/>
          <a:ext cx="9144000" cy="5445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419872" y="410083"/>
            <a:ext cx="24764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2000" b="1" dirty="0" smtClean="0">
                <a:solidFill>
                  <a:schemeClr val="bg1"/>
                </a:solidFill>
                <a:latin typeface="Tw Cen MT" pitchFamily="34" charset="0"/>
              </a:rPr>
              <a:t>AMT November 2016</a:t>
            </a:r>
            <a:endParaRPr lang="en-ZA" sz="2000" b="1" dirty="0">
              <a:solidFill>
                <a:schemeClr val="bg1"/>
              </a:solidFill>
              <a:latin typeface="Tw Cen MT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35696" y="1012085"/>
            <a:ext cx="55213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solidFill>
                  <a:schemeClr val="bg1"/>
                </a:solidFill>
                <a:latin typeface="Tahoma" pitchFamily="34" charset="0"/>
              </a:rPr>
              <a:t>Q7 Entertainment/Social Statement – Mean Scores</a:t>
            </a:r>
          </a:p>
          <a:p>
            <a:pPr algn="ctr"/>
            <a:r>
              <a:rPr lang="en-GB" sz="1400" b="1" dirty="0" smtClean="0">
                <a:solidFill>
                  <a:schemeClr val="bg1"/>
                </a:solidFill>
                <a:latin typeface="Tahoma" pitchFamily="34" charset="0"/>
              </a:rPr>
              <a:t>Slide 2 of 2</a:t>
            </a:r>
            <a:endParaRPr lang="en-ZA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960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054602435"/>
              </p:ext>
            </p:extLst>
          </p:nvPr>
        </p:nvGraphicFramePr>
        <p:xfrm>
          <a:off x="0" y="1412776"/>
          <a:ext cx="9144000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419872" y="410083"/>
            <a:ext cx="24764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2000" b="1" dirty="0" smtClean="0">
                <a:solidFill>
                  <a:schemeClr val="bg1"/>
                </a:solidFill>
                <a:latin typeface="Tw Cen MT" pitchFamily="34" charset="0"/>
              </a:rPr>
              <a:t>AMT November 2016</a:t>
            </a:r>
            <a:endParaRPr lang="en-ZA" sz="2000" b="1" dirty="0">
              <a:solidFill>
                <a:schemeClr val="bg1"/>
              </a:solidFill>
              <a:latin typeface="Tw Cen MT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55776" y="1012085"/>
            <a:ext cx="40398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smtClean="0">
                <a:solidFill>
                  <a:schemeClr val="bg1"/>
                </a:solidFill>
                <a:latin typeface="Tahoma" pitchFamily="34" charset="0"/>
              </a:rPr>
              <a:t>Q8 Rating Radio Presenters – Mean Scores</a:t>
            </a:r>
            <a:endParaRPr lang="en-ZA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5567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430857535"/>
              </p:ext>
            </p:extLst>
          </p:nvPr>
        </p:nvGraphicFramePr>
        <p:xfrm>
          <a:off x="0" y="1412776"/>
          <a:ext cx="9144000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419872" y="410083"/>
            <a:ext cx="24764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2000" b="1" dirty="0" smtClean="0">
                <a:solidFill>
                  <a:schemeClr val="bg1"/>
                </a:solidFill>
                <a:latin typeface="Tw Cen MT" pitchFamily="34" charset="0"/>
              </a:rPr>
              <a:t>AMT November 2016</a:t>
            </a:r>
            <a:endParaRPr lang="en-ZA" sz="2000" b="1" dirty="0">
              <a:solidFill>
                <a:schemeClr val="bg1"/>
              </a:solidFill>
              <a:latin typeface="Tw Cen MT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55776" y="1012085"/>
            <a:ext cx="40398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smtClean="0">
                <a:solidFill>
                  <a:schemeClr val="bg1"/>
                </a:solidFill>
                <a:latin typeface="Tahoma" pitchFamily="34" charset="0"/>
              </a:rPr>
              <a:t>Q8 Rating Radio Presenters – Mean Scores</a:t>
            </a:r>
            <a:endParaRPr lang="en-ZA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5280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315077290"/>
              </p:ext>
            </p:extLst>
          </p:nvPr>
        </p:nvGraphicFramePr>
        <p:xfrm>
          <a:off x="0" y="1412776"/>
          <a:ext cx="9144000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419872" y="410083"/>
            <a:ext cx="24764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2000" b="1" dirty="0" smtClean="0">
                <a:solidFill>
                  <a:schemeClr val="bg1"/>
                </a:solidFill>
                <a:latin typeface="Tw Cen MT" pitchFamily="34" charset="0"/>
              </a:rPr>
              <a:t>AMT November 2016</a:t>
            </a:r>
            <a:endParaRPr lang="en-ZA" sz="2000" b="1" dirty="0">
              <a:solidFill>
                <a:schemeClr val="bg1"/>
              </a:solidFill>
              <a:latin typeface="Tw Cen MT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55776" y="1012085"/>
            <a:ext cx="40398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smtClean="0">
                <a:solidFill>
                  <a:schemeClr val="bg1"/>
                </a:solidFill>
                <a:latin typeface="Tahoma" pitchFamily="34" charset="0"/>
              </a:rPr>
              <a:t>Q8 Rating Radio Presenters – Mean Scores</a:t>
            </a:r>
            <a:endParaRPr lang="en-ZA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9378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267268497"/>
              </p:ext>
            </p:extLst>
          </p:nvPr>
        </p:nvGraphicFramePr>
        <p:xfrm>
          <a:off x="0" y="1412776"/>
          <a:ext cx="9144000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419872" y="410083"/>
            <a:ext cx="24764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2000" b="1" dirty="0" smtClean="0">
                <a:solidFill>
                  <a:schemeClr val="bg1"/>
                </a:solidFill>
                <a:latin typeface="Tw Cen MT" pitchFamily="34" charset="0"/>
              </a:rPr>
              <a:t>AMT November 2016</a:t>
            </a:r>
            <a:endParaRPr lang="en-ZA" sz="2000" b="1" dirty="0">
              <a:solidFill>
                <a:schemeClr val="bg1"/>
              </a:solidFill>
              <a:latin typeface="Tw Cen MT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90471" y="1012084"/>
            <a:ext cx="11352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smtClean="0">
                <a:solidFill>
                  <a:schemeClr val="bg1"/>
                </a:solidFill>
                <a:latin typeface="Tahoma" pitchFamily="34" charset="0"/>
              </a:rPr>
              <a:t>Profession</a:t>
            </a:r>
            <a:endParaRPr lang="en-ZA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5407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188155463"/>
              </p:ext>
            </p:extLst>
          </p:nvPr>
        </p:nvGraphicFramePr>
        <p:xfrm>
          <a:off x="1045863" y="1700808"/>
          <a:ext cx="7224464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419872" y="410083"/>
            <a:ext cx="24764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2000" b="1" dirty="0" smtClean="0">
                <a:solidFill>
                  <a:schemeClr val="bg1"/>
                </a:solidFill>
                <a:latin typeface="Tw Cen MT" pitchFamily="34" charset="0"/>
              </a:rPr>
              <a:t>AMT November 2016</a:t>
            </a:r>
            <a:endParaRPr lang="en-ZA" sz="2000" b="1" dirty="0">
              <a:solidFill>
                <a:schemeClr val="bg1"/>
              </a:solidFill>
              <a:latin typeface="Tw Cen MT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71251" y="1012085"/>
            <a:ext cx="45736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smtClean="0">
                <a:solidFill>
                  <a:schemeClr val="bg1"/>
                </a:solidFill>
                <a:latin typeface="Tahoma" pitchFamily="34" charset="0"/>
              </a:rPr>
              <a:t>Q1 Station Associated With Music Played At AMT</a:t>
            </a:r>
            <a:endParaRPr lang="en-ZA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282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419872" y="410083"/>
            <a:ext cx="24764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2000" b="1" dirty="0" smtClean="0">
                <a:solidFill>
                  <a:schemeClr val="bg1"/>
                </a:solidFill>
                <a:latin typeface="Tw Cen MT" pitchFamily="34" charset="0"/>
              </a:rPr>
              <a:t>AMT November 2016</a:t>
            </a:r>
            <a:endParaRPr lang="en-ZA" sz="2000" b="1" dirty="0">
              <a:solidFill>
                <a:schemeClr val="bg1"/>
              </a:solidFill>
              <a:latin typeface="Tw Cen MT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129714" y="2996952"/>
            <a:ext cx="2954874" cy="1783098"/>
          </a:xfrm>
          <a:prstGeom prst="rect">
            <a:avLst/>
          </a:prstGeom>
          <a:solidFill>
            <a:sysClr val="window" lastClr="FFFFFF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en-ZA" sz="2000" b="1" i="0" baseline="0" dirty="0" smtClean="0">
                <a:solidFill>
                  <a:schemeClr val="dk1"/>
                </a:solidFill>
                <a:effectLst/>
                <a:latin typeface="Tw Cen MT" pitchFamily="34" charset="0"/>
              </a:rPr>
              <a:t>END</a:t>
            </a:r>
          </a:p>
          <a:p>
            <a:pPr algn="ctr" rtl="0"/>
            <a:endParaRPr lang="en-ZA" sz="2000" b="1" dirty="0">
              <a:solidFill>
                <a:schemeClr val="dk1"/>
              </a:solidFill>
              <a:latin typeface="Tw Cen MT" pitchFamily="34" charset="0"/>
            </a:endParaRPr>
          </a:p>
          <a:p>
            <a:pPr algn="ctr" rtl="0"/>
            <a:r>
              <a:rPr lang="en-ZA" sz="2000" b="1" dirty="0" smtClean="0">
                <a:solidFill>
                  <a:schemeClr val="dk1"/>
                </a:solidFill>
                <a:latin typeface="Tw Cen MT" pitchFamily="34" charset="0"/>
              </a:rPr>
              <a:t>THANK YOU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05603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908713131"/>
              </p:ext>
            </p:extLst>
          </p:nvPr>
        </p:nvGraphicFramePr>
        <p:xfrm>
          <a:off x="0" y="1412776"/>
          <a:ext cx="9144000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419872" y="410083"/>
            <a:ext cx="24764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2000" b="1" dirty="0" smtClean="0">
                <a:solidFill>
                  <a:schemeClr val="bg1"/>
                </a:solidFill>
                <a:latin typeface="Tw Cen MT" pitchFamily="34" charset="0"/>
              </a:rPr>
              <a:t>AMT November 2016</a:t>
            </a:r>
            <a:endParaRPr lang="en-ZA" sz="2000" b="1" dirty="0">
              <a:solidFill>
                <a:schemeClr val="bg1"/>
              </a:solidFill>
              <a:latin typeface="Tw Cen MT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27784" y="1012085"/>
            <a:ext cx="36118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smtClean="0">
                <a:solidFill>
                  <a:schemeClr val="bg1"/>
                </a:solidFill>
                <a:latin typeface="Tahoma" pitchFamily="34" charset="0"/>
              </a:rPr>
              <a:t>Q2 Culture Statements – Mean Scores</a:t>
            </a:r>
            <a:endParaRPr lang="en-ZA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9299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147956375"/>
              </p:ext>
            </p:extLst>
          </p:nvPr>
        </p:nvGraphicFramePr>
        <p:xfrm>
          <a:off x="0" y="1412776"/>
          <a:ext cx="9144000" cy="5140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419872" y="410083"/>
            <a:ext cx="24764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2000" b="1" dirty="0" smtClean="0">
                <a:solidFill>
                  <a:schemeClr val="bg1"/>
                </a:solidFill>
                <a:latin typeface="Tw Cen MT" pitchFamily="34" charset="0"/>
              </a:rPr>
              <a:t>AMT November 2016</a:t>
            </a:r>
            <a:endParaRPr lang="en-ZA" sz="2000" b="1" dirty="0">
              <a:solidFill>
                <a:schemeClr val="bg1"/>
              </a:solidFill>
              <a:latin typeface="Tw Cen MT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27784" y="1012085"/>
            <a:ext cx="36118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smtClean="0">
                <a:solidFill>
                  <a:schemeClr val="bg1"/>
                </a:solidFill>
                <a:latin typeface="Tahoma" pitchFamily="34" charset="0"/>
              </a:rPr>
              <a:t>Q2 Culture Statements – Mean Scores</a:t>
            </a:r>
            <a:endParaRPr lang="en-ZA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4539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178100832"/>
              </p:ext>
            </p:extLst>
          </p:nvPr>
        </p:nvGraphicFramePr>
        <p:xfrm>
          <a:off x="0" y="1412776"/>
          <a:ext cx="9144000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419872" y="410083"/>
            <a:ext cx="24764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2000" b="1" dirty="0" smtClean="0">
                <a:solidFill>
                  <a:schemeClr val="bg1"/>
                </a:solidFill>
                <a:latin typeface="Tw Cen MT" pitchFamily="34" charset="0"/>
              </a:rPr>
              <a:t>AMT November 2016</a:t>
            </a:r>
            <a:endParaRPr lang="en-ZA" sz="2000" b="1" dirty="0">
              <a:solidFill>
                <a:schemeClr val="bg1"/>
              </a:solidFill>
              <a:latin typeface="Tw Cen MT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27784" y="1012085"/>
            <a:ext cx="36118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smtClean="0">
                <a:solidFill>
                  <a:schemeClr val="bg1"/>
                </a:solidFill>
                <a:latin typeface="Tahoma" pitchFamily="34" charset="0"/>
              </a:rPr>
              <a:t>Q2 Culture Statements – Mean Scores</a:t>
            </a:r>
            <a:endParaRPr lang="en-ZA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2718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397686791"/>
              </p:ext>
            </p:extLst>
          </p:nvPr>
        </p:nvGraphicFramePr>
        <p:xfrm>
          <a:off x="0" y="1412776"/>
          <a:ext cx="9144000" cy="5064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419872" y="410083"/>
            <a:ext cx="24764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2000" b="1" dirty="0" smtClean="0">
                <a:solidFill>
                  <a:schemeClr val="bg1"/>
                </a:solidFill>
                <a:latin typeface="Tw Cen MT" pitchFamily="34" charset="0"/>
              </a:rPr>
              <a:t>AMT November 2016</a:t>
            </a:r>
            <a:endParaRPr lang="en-ZA" sz="2000" b="1" dirty="0">
              <a:solidFill>
                <a:schemeClr val="bg1"/>
              </a:solidFill>
              <a:latin typeface="Tw Cen MT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71575" y="1006739"/>
            <a:ext cx="33730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smtClean="0">
                <a:solidFill>
                  <a:schemeClr val="bg1"/>
                </a:solidFill>
                <a:latin typeface="Tahoma" pitchFamily="34" charset="0"/>
              </a:rPr>
              <a:t>Q3 Family Statement– Mean Scores</a:t>
            </a:r>
            <a:endParaRPr lang="en-ZA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13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864180534"/>
              </p:ext>
            </p:extLst>
          </p:nvPr>
        </p:nvGraphicFramePr>
        <p:xfrm>
          <a:off x="0" y="1412776"/>
          <a:ext cx="9144000" cy="52928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419872" y="410083"/>
            <a:ext cx="24764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2000" b="1" dirty="0" smtClean="0">
                <a:solidFill>
                  <a:schemeClr val="bg1"/>
                </a:solidFill>
                <a:latin typeface="Tw Cen MT" pitchFamily="34" charset="0"/>
              </a:rPr>
              <a:t>AMT November 2016</a:t>
            </a:r>
            <a:endParaRPr lang="en-ZA" sz="2000" b="1" dirty="0">
              <a:solidFill>
                <a:schemeClr val="bg1"/>
              </a:solidFill>
              <a:latin typeface="Tw Cen MT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71575" y="1006739"/>
            <a:ext cx="33730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smtClean="0">
                <a:solidFill>
                  <a:schemeClr val="bg1"/>
                </a:solidFill>
                <a:latin typeface="Tahoma" pitchFamily="34" charset="0"/>
              </a:rPr>
              <a:t>Q3 Family Statement– Mean Scores</a:t>
            </a:r>
            <a:endParaRPr lang="en-ZA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7543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247094242"/>
              </p:ext>
            </p:extLst>
          </p:nvPr>
        </p:nvGraphicFramePr>
        <p:xfrm>
          <a:off x="0" y="1412776"/>
          <a:ext cx="9144000" cy="5445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419872" y="410083"/>
            <a:ext cx="24764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2000" b="1" dirty="0" smtClean="0">
                <a:solidFill>
                  <a:schemeClr val="bg1"/>
                </a:solidFill>
                <a:latin typeface="Tw Cen MT" pitchFamily="34" charset="0"/>
              </a:rPr>
              <a:t>AMT November 2016</a:t>
            </a:r>
            <a:endParaRPr lang="en-ZA" sz="2000" b="1" dirty="0">
              <a:solidFill>
                <a:schemeClr val="bg1"/>
              </a:solidFill>
              <a:latin typeface="Tw Cen MT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71575" y="1006739"/>
            <a:ext cx="33730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smtClean="0">
                <a:solidFill>
                  <a:schemeClr val="bg1"/>
                </a:solidFill>
                <a:latin typeface="Tahoma" pitchFamily="34" charset="0"/>
              </a:rPr>
              <a:t>Q3 Family Statement– Mean Scores</a:t>
            </a:r>
            <a:endParaRPr lang="en-ZA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5040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393</TotalTime>
  <Words>292</Words>
  <Application>Microsoft Office PowerPoint</Application>
  <PresentationFormat>On-screen Show (4:3)</PresentationFormat>
  <Paragraphs>69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Arial</vt:lpstr>
      <vt:lpstr>Calibri</vt:lpstr>
      <vt:lpstr>Tahoma</vt:lpstr>
      <vt:lpstr>Tw Cen MT</vt:lpstr>
      <vt:lpstr>Custom Design</vt:lpstr>
      <vt:lpstr>1_Custom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Nardus</dc:creator>
  <cp:lastModifiedBy>Justine</cp:lastModifiedBy>
  <cp:revision>33</cp:revision>
  <dcterms:created xsi:type="dcterms:W3CDTF">2016-12-13T11:11:49Z</dcterms:created>
  <dcterms:modified xsi:type="dcterms:W3CDTF">2020-07-27T06:39:51Z</dcterms:modified>
</cp:coreProperties>
</file>