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06" r:id="rId3"/>
    <p:sldId id="554" r:id="rId4"/>
    <p:sldId id="519" r:id="rId5"/>
    <p:sldId id="555" r:id="rId6"/>
    <p:sldId id="558" r:id="rId7"/>
    <p:sldId id="552" r:id="rId8"/>
    <p:sldId id="556" r:id="rId9"/>
    <p:sldId id="557" r:id="rId10"/>
    <p:sldId id="529" r:id="rId11"/>
    <p:sldId id="553" r:id="rId12"/>
    <p:sldId id="30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3A0749-BC02-4B04-A8E7-69F137C07047}" v="4" dt="2026-01-14T12:50:26.2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78" d="100"/>
          <a:sy n="78" d="100"/>
        </p:scale>
        <p:origin x="78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F6DC5-C76C-2D30-E2C9-0055F27387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A9AA4E9E-9FB6-EECF-264C-A12E0CE6A8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0597AF9F-B6DA-73A9-3232-741DC8AF7F68}"/>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5" name="Footer Placeholder 4">
            <a:extLst>
              <a:ext uri="{FF2B5EF4-FFF2-40B4-BE49-F238E27FC236}">
                <a16:creationId xmlns:a16="http://schemas.microsoft.com/office/drawing/2014/main" id="{BA11EAA8-1695-98CD-CE45-44A03355A08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FBE016C8-85A7-20E0-4200-5FF2757952EB}"/>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1959936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2DBAA-5341-451A-1446-3407DDE4880C}"/>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9654A5F2-9A12-C236-6CE5-18307379171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7E83DD1-CB2E-71F0-6B7E-6A44F12D1CB2}"/>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5" name="Footer Placeholder 4">
            <a:extLst>
              <a:ext uri="{FF2B5EF4-FFF2-40B4-BE49-F238E27FC236}">
                <a16:creationId xmlns:a16="http://schemas.microsoft.com/office/drawing/2014/main" id="{5F8D16DA-EE2D-0BAF-FCBF-079F278768B0}"/>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890F8D45-75EC-EFD6-C088-D17068FD1782}"/>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769736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BE1836-FE99-6C4B-04FD-1FD2E3C4E20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CD06568F-3467-48B9-FF57-518814AE87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B774DF0-F681-7621-4E1C-1F646AEA9766}"/>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5" name="Footer Placeholder 4">
            <a:extLst>
              <a:ext uri="{FF2B5EF4-FFF2-40B4-BE49-F238E27FC236}">
                <a16:creationId xmlns:a16="http://schemas.microsoft.com/office/drawing/2014/main" id="{E482ACD2-3FB3-1009-ECB1-6EF2CBDB3FF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504C498-9DDE-7A10-BF25-D540FED6FC67}"/>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3735255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59AFE-0FF1-43E7-808B-1B263F10751D}"/>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D902FEBC-DD2C-410C-A846-64FAF86C406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E425098D-032D-4F1C-905E-3D87B3403D70}"/>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5" name="Footer Placeholder 4">
            <a:extLst>
              <a:ext uri="{FF2B5EF4-FFF2-40B4-BE49-F238E27FC236}">
                <a16:creationId xmlns:a16="http://schemas.microsoft.com/office/drawing/2014/main" id="{4C1B8EBE-41A5-4659-8B0E-768393E86951}"/>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6" name="Slide Number Placeholder 5">
            <a:extLst>
              <a:ext uri="{FF2B5EF4-FFF2-40B4-BE49-F238E27FC236}">
                <a16:creationId xmlns:a16="http://schemas.microsoft.com/office/drawing/2014/main" id="{6A9A3F1D-CE8E-4CEE-8584-A9B1CF8785BA}"/>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24480479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BE928-2F21-454E-9D09-C4D4E070B09E}"/>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3CFEC2FE-F33B-4BB0-86D1-8D36896703CC}"/>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0E06D84-F53C-40DB-9D3F-75F6C578DAB8}"/>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5" name="Footer Placeholder 4">
            <a:extLst>
              <a:ext uri="{FF2B5EF4-FFF2-40B4-BE49-F238E27FC236}">
                <a16:creationId xmlns:a16="http://schemas.microsoft.com/office/drawing/2014/main" id="{6757E5B5-2E01-4345-AFBB-DFCDBACF5BB5}"/>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6" name="Slide Number Placeholder 5">
            <a:extLst>
              <a:ext uri="{FF2B5EF4-FFF2-40B4-BE49-F238E27FC236}">
                <a16:creationId xmlns:a16="http://schemas.microsoft.com/office/drawing/2014/main" id="{B413E0ED-C5FA-461F-BE1B-25577E682217}"/>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18879518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FD9BD-8A74-4FD4-9A71-95CE08D647A0}"/>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F225F2EF-17A6-43F4-A8A5-642BCA87EE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0FCA5D-4D2C-4682-B168-950E4F89B11D}"/>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5" name="Footer Placeholder 4">
            <a:extLst>
              <a:ext uri="{FF2B5EF4-FFF2-40B4-BE49-F238E27FC236}">
                <a16:creationId xmlns:a16="http://schemas.microsoft.com/office/drawing/2014/main" id="{15ED3B22-13B3-4977-808B-D5E742CC62FE}"/>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6" name="Slide Number Placeholder 5">
            <a:extLst>
              <a:ext uri="{FF2B5EF4-FFF2-40B4-BE49-F238E27FC236}">
                <a16:creationId xmlns:a16="http://schemas.microsoft.com/office/drawing/2014/main" id="{EE2A8942-A867-4B9D-85E6-14D545844E28}"/>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41691888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9BC29-BC83-44D4-84D8-572CA3D3CFD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B3670B53-FDE0-45CE-A94A-B6AA16D1C608}"/>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A7606923-68F1-46D5-AEC2-4F96B70BD770}"/>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35E3B297-7B1A-42C8-8D9E-A3DD7CF51BA9}"/>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6" name="Footer Placeholder 5">
            <a:extLst>
              <a:ext uri="{FF2B5EF4-FFF2-40B4-BE49-F238E27FC236}">
                <a16:creationId xmlns:a16="http://schemas.microsoft.com/office/drawing/2014/main" id="{55EA0AEE-57BB-4511-94EA-7BD8F8F084EF}"/>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7" name="Slide Number Placeholder 6">
            <a:extLst>
              <a:ext uri="{FF2B5EF4-FFF2-40B4-BE49-F238E27FC236}">
                <a16:creationId xmlns:a16="http://schemas.microsoft.com/office/drawing/2014/main" id="{511B7E45-3A09-47D6-A870-E121D74D7D27}"/>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1011776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089C2-4962-4CB4-BCE3-7DFD1778477F}"/>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6F3F1450-27E0-46FD-A90D-E0B41C3760A3}"/>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6D14CE7-A0DD-465D-BD8C-3088AE5C5EDE}"/>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1419112F-589C-4576-BD6E-FE387073F75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945631D-F41C-49D5-8FC4-AC2A5A6ED13C}"/>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87924621-0E51-4BAE-9D8C-F6A33D31EC05}"/>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8" name="Footer Placeholder 7">
            <a:extLst>
              <a:ext uri="{FF2B5EF4-FFF2-40B4-BE49-F238E27FC236}">
                <a16:creationId xmlns:a16="http://schemas.microsoft.com/office/drawing/2014/main" id="{A1133FE8-CDB1-4A93-85C2-F2BB4C44D9D2}"/>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9" name="Slide Number Placeholder 8">
            <a:extLst>
              <a:ext uri="{FF2B5EF4-FFF2-40B4-BE49-F238E27FC236}">
                <a16:creationId xmlns:a16="http://schemas.microsoft.com/office/drawing/2014/main" id="{C579575A-8EC0-4D4F-BA3F-CB0C83665B33}"/>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1660149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2E3C5-9D7D-4846-88A9-868392658BA6}"/>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D77FE4AF-C058-4942-A627-5CA92F528A3A}"/>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4" name="Footer Placeholder 3">
            <a:extLst>
              <a:ext uri="{FF2B5EF4-FFF2-40B4-BE49-F238E27FC236}">
                <a16:creationId xmlns:a16="http://schemas.microsoft.com/office/drawing/2014/main" id="{4FEFD066-065B-47F4-B80F-94C20B7AFADF}"/>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5" name="Slide Number Placeholder 4">
            <a:extLst>
              <a:ext uri="{FF2B5EF4-FFF2-40B4-BE49-F238E27FC236}">
                <a16:creationId xmlns:a16="http://schemas.microsoft.com/office/drawing/2014/main" id="{1E6F47F1-A4E7-42E1-943C-5EB5F4DCDFB7}"/>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36946417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F756C0-3E25-4DD9-963F-3BED10AB8DD0}"/>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3" name="Footer Placeholder 2">
            <a:extLst>
              <a:ext uri="{FF2B5EF4-FFF2-40B4-BE49-F238E27FC236}">
                <a16:creationId xmlns:a16="http://schemas.microsoft.com/office/drawing/2014/main" id="{CAB8845D-6D0D-441D-8B5C-FA9CB0499637}"/>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4" name="Slide Number Placeholder 3">
            <a:extLst>
              <a:ext uri="{FF2B5EF4-FFF2-40B4-BE49-F238E27FC236}">
                <a16:creationId xmlns:a16="http://schemas.microsoft.com/office/drawing/2014/main" id="{380B94A2-8FBA-40F2-A265-117DF5BD589D}"/>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30631563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2DC24-5EDA-4E4C-B901-5637B26D13D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9CB3F0CE-7BCB-4EB4-9FAC-75F66C9E7546}"/>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3B469E59-ED57-4F69-B594-80236765B27A}"/>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0C18823-6CA5-4782-956D-3360DDF3D36A}"/>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6" name="Footer Placeholder 5">
            <a:extLst>
              <a:ext uri="{FF2B5EF4-FFF2-40B4-BE49-F238E27FC236}">
                <a16:creationId xmlns:a16="http://schemas.microsoft.com/office/drawing/2014/main" id="{C06A0DDB-AAB3-4587-BF49-DFD89631F83A}"/>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7" name="Slide Number Placeholder 6">
            <a:extLst>
              <a:ext uri="{FF2B5EF4-FFF2-40B4-BE49-F238E27FC236}">
                <a16:creationId xmlns:a16="http://schemas.microsoft.com/office/drawing/2014/main" id="{6BDC26AD-408A-4BF0-AADD-369AAB9FD11F}"/>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1287951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B3A65-94E1-5348-785D-5842EA460E88}"/>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C360F11C-EAE3-4BB1-88B1-D5E31A578D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AC07F046-CE1F-6349-3328-6ADC00621593}"/>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5" name="Footer Placeholder 4">
            <a:extLst>
              <a:ext uri="{FF2B5EF4-FFF2-40B4-BE49-F238E27FC236}">
                <a16:creationId xmlns:a16="http://schemas.microsoft.com/office/drawing/2014/main" id="{F6CEF3A8-923C-F2F8-8C2E-EAB3ADBBC95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DFAE5B0F-3BB5-6707-AE19-7E10265F9D86}"/>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17294999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46FB0-F563-4124-BB9F-3F6991A92171}"/>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25DDEE36-CB14-458C-87CB-09F65D9CDE5F}"/>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a:extLst>
              <a:ext uri="{FF2B5EF4-FFF2-40B4-BE49-F238E27FC236}">
                <a16:creationId xmlns:a16="http://schemas.microsoft.com/office/drawing/2014/main" id="{5CBC0746-E1BA-4916-AA2D-3441ABD2C18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1BC4DB2-3BE0-43DE-987F-8F0269643813}"/>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6" name="Footer Placeholder 5">
            <a:extLst>
              <a:ext uri="{FF2B5EF4-FFF2-40B4-BE49-F238E27FC236}">
                <a16:creationId xmlns:a16="http://schemas.microsoft.com/office/drawing/2014/main" id="{5CC9C9A8-6722-41E9-B24E-779A497D30D0}"/>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7" name="Slide Number Placeholder 6">
            <a:extLst>
              <a:ext uri="{FF2B5EF4-FFF2-40B4-BE49-F238E27FC236}">
                <a16:creationId xmlns:a16="http://schemas.microsoft.com/office/drawing/2014/main" id="{A3635884-676B-4CE2-A577-0EA701B27081}"/>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27864623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4E315-3A4B-4B74-8827-F6DEA3CEBDAE}"/>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18C91098-989A-4837-B2E8-D8CEDA579CEA}"/>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82E5C32-4E54-46F3-A850-B3655EF8703C}"/>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5" name="Footer Placeholder 4">
            <a:extLst>
              <a:ext uri="{FF2B5EF4-FFF2-40B4-BE49-F238E27FC236}">
                <a16:creationId xmlns:a16="http://schemas.microsoft.com/office/drawing/2014/main" id="{62F989C3-AAC5-4BFF-919E-CE51FE291F89}"/>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6" name="Slide Number Placeholder 5">
            <a:extLst>
              <a:ext uri="{FF2B5EF4-FFF2-40B4-BE49-F238E27FC236}">
                <a16:creationId xmlns:a16="http://schemas.microsoft.com/office/drawing/2014/main" id="{6D430C1F-051E-4B4C-A3E4-F16780154B81}"/>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14681712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192807-8064-4792-987C-44D02024AAF2}"/>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D939DFDA-73AE-4ECF-98C2-63796E80DEA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A7DDC33-6DE4-4BE1-A7C1-BB38D7BA23E5}"/>
              </a:ext>
            </a:extLst>
          </p:cNvPr>
          <p:cNvSpPr>
            <a:spLocks noGrp="1"/>
          </p:cNvSpPr>
          <p:nvPr>
            <p:ph type="dt" sz="half" idx="10"/>
          </p:nvPr>
        </p:nvSpPr>
        <p:spPr>
          <a:xfrm>
            <a:off x="838200" y="6356350"/>
            <a:ext cx="2743200" cy="365125"/>
          </a:xfrm>
          <a:prstGeom prst="rect">
            <a:avLst/>
          </a:prstGeom>
        </p:spPr>
        <p:txBody>
          <a:bodyPr/>
          <a:lstStyle/>
          <a:p>
            <a:fld id="{3E55ACF9-A79E-48C5-B8B8-C236CC9F7B81}" type="datetimeFigureOut">
              <a:rPr lang="en-ZA" smtClean="0"/>
              <a:t>2026/01/15</a:t>
            </a:fld>
            <a:endParaRPr lang="en-ZA" dirty="0"/>
          </a:p>
        </p:txBody>
      </p:sp>
      <p:sp>
        <p:nvSpPr>
          <p:cNvPr id="5" name="Footer Placeholder 4">
            <a:extLst>
              <a:ext uri="{FF2B5EF4-FFF2-40B4-BE49-F238E27FC236}">
                <a16:creationId xmlns:a16="http://schemas.microsoft.com/office/drawing/2014/main" id="{48F6346E-FB6A-48AC-97C8-7F48F94D5ADC}"/>
              </a:ext>
            </a:extLst>
          </p:cNvPr>
          <p:cNvSpPr>
            <a:spLocks noGrp="1"/>
          </p:cNvSpPr>
          <p:nvPr>
            <p:ph type="ftr" sz="quarter" idx="11"/>
          </p:nvPr>
        </p:nvSpPr>
        <p:spPr>
          <a:xfrm>
            <a:off x="4038600" y="6356350"/>
            <a:ext cx="4114800" cy="365125"/>
          </a:xfrm>
          <a:prstGeom prst="rect">
            <a:avLst/>
          </a:prstGeom>
        </p:spPr>
        <p:txBody>
          <a:bodyPr/>
          <a:lstStyle/>
          <a:p>
            <a:endParaRPr lang="en-ZA" dirty="0"/>
          </a:p>
        </p:txBody>
      </p:sp>
      <p:sp>
        <p:nvSpPr>
          <p:cNvPr id="6" name="Slide Number Placeholder 5">
            <a:extLst>
              <a:ext uri="{FF2B5EF4-FFF2-40B4-BE49-F238E27FC236}">
                <a16:creationId xmlns:a16="http://schemas.microsoft.com/office/drawing/2014/main" id="{13C28B3A-A8C0-491B-AFD7-A9EE57151A53}"/>
              </a:ext>
            </a:extLst>
          </p:cNvPr>
          <p:cNvSpPr>
            <a:spLocks noGrp="1"/>
          </p:cNvSpPr>
          <p:nvPr>
            <p:ph type="sldNum" sz="quarter" idx="12"/>
          </p:nvPr>
        </p:nvSpPr>
        <p:spPr>
          <a:xfrm>
            <a:off x="8610600" y="6356350"/>
            <a:ext cx="2743200" cy="365125"/>
          </a:xfrm>
          <a:prstGeom prst="rect">
            <a:avLst/>
          </a:prstGeom>
        </p:spPr>
        <p:txBody>
          <a:bodyPr/>
          <a:lstStyle/>
          <a:p>
            <a:fld id="{E9EC89E8-DD40-4573-9D47-73E3A88F29A9}" type="slidenum">
              <a:rPr lang="en-ZA" smtClean="0"/>
              <a:t>‹#›</a:t>
            </a:fld>
            <a:endParaRPr lang="en-ZA" dirty="0"/>
          </a:p>
        </p:txBody>
      </p:sp>
    </p:spTree>
    <p:extLst>
      <p:ext uri="{BB962C8B-B14F-4D97-AF65-F5344CB8AC3E}">
        <p14:creationId xmlns:p14="http://schemas.microsoft.com/office/powerpoint/2010/main" val="1963702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6B85-D920-4573-4DC6-9B7B120570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6B33C0A6-574B-5EBE-6234-3A07AA5382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9ABF33-14D5-EE21-7E05-8A7A420A79B5}"/>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5" name="Footer Placeholder 4">
            <a:extLst>
              <a:ext uri="{FF2B5EF4-FFF2-40B4-BE49-F238E27FC236}">
                <a16:creationId xmlns:a16="http://schemas.microsoft.com/office/drawing/2014/main" id="{C9461C3C-4E02-B7D9-E4C8-26A92753CBD7}"/>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9DA0FE18-ED1D-3DDB-864E-D731CAA4C4A4}"/>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3319754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FF0E6-D14E-BE21-ABF4-451C80C45993}"/>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05E66B40-8616-868D-CA83-590EB12063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149EC1CB-78B1-C4E2-78CE-491A094CA4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F33A6B7F-3AE4-3960-3A96-A3FBFB4060D9}"/>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6" name="Footer Placeholder 5">
            <a:extLst>
              <a:ext uri="{FF2B5EF4-FFF2-40B4-BE49-F238E27FC236}">
                <a16:creationId xmlns:a16="http://schemas.microsoft.com/office/drawing/2014/main" id="{A2BD9451-067A-8DCD-48C2-7D716A8968BA}"/>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56507571-EC29-23C9-A7AC-497D9B2F98A1}"/>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4156864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0B309-F0A4-5618-E5C5-62C5CA0C73F3}"/>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12DADC53-8998-52A8-D45C-4BBBB3578B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66BCC4-80CC-C284-C01F-451A8047D3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BF168F95-2392-A36A-6022-9A3031D52B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D599FA-FADF-03D1-44F8-BD07E60582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EB998DE0-711E-D75C-89EB-F3CB1CEA8E45}"/>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8" name="Footer Placeholder 7">
            <a:extLst>
              <a:ext uri="{FF2B5EF4-FFF2-40B4-BE49-F238E27FC236}">
                <a16:creationId xmlns:a16="http://schemas.microsoft.com/office/drawing/2014/main" id="{0226F4AD-E06A-25D2-E3CA-BCB1281982F0}"/>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7DC9D131-49D8-B9F1-0A8B-2A6498F88515}"/>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3869167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63894-CCEB-9FA1-3F75-292D8F76578D}"/>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93BD0B69-5149-AB12-19B1-F4DCCDFBDCBF}"/>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4" name="Footer Placeholder 3">
            <a:extLst>
              <a:ext uri="{FF2B5EF4-FFF2-40B4-BE49-F238E27FC236}">
                <a16:creationId xmlns:a16="http://schemas.microsoft.com/office/drawing/2014/main" id="{DE33C1FC-9BB6-FA95-B6DE-801C56C2482B}"/>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92D64CA1-49E5-ECD1-4384-087A0F9EC42E}"/>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1310623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C0DCE3-C16C-D420-F5BF-742AAC498DAC}"/>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3" name="Footer Placeholder 2">
            <a:extLst>
              <a:ext uri="{FF2B5EF4-FFF2-40B4-BE49-F238E27FC236}">
                <a16:creationId xmlns:a16="http://schemas.microsoft.com/office/drawing/2014/main" id="{D5B72C00-7082-ADB5-ED7E-E7B07A3C26C5}"/>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78DFC4DE-1A21-B4D2-E26A-AACFB4D1C3BF}"/>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1411877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EEECD-5845-ADB6-07AB-031ACBDD23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2140F62B-EC7E-A955-8D10-2823719706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4BE2BDE4-AE3A-CA66-D079-FA2FFBBCD8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D77933-0C3E-F276-48EF-F4925622EB0C}"/>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6" name="Footer Placeholder 5">
            <a:extLst>
              <a:ext uri="{FF2B5EF4-FFF2-40B4-BE49-F238E27FC236}">
                <a16:creationId xmlns:a16="http://schemas.microsoft.com/office/drawing/2014/main" id="{9DC159AB-4726-CC71-300E-DA9C810BE044}"/>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9E0EDF2F-BA25-6686-0144-8DCA8EF9F628}"/>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605925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AF88D-4801-31FC-8EA0-A70226962F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7E64392A-0590-F90E-B389-A8027B5A41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2F10FB7E-6611-FA90-77E9-228DDE0774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94805C-4508-ACED-3614-5D0496248545}"/>
              </a:ext>
            </a:extLst>
          </p:cNvPr>
          <p:cNvSpPr>
            <a:spLocks noGrp="1"/>
          </p:cNvSpPr>
          <p:nvPr>
            <p:ph type="dt" sz="half" idx="10"/>
          </p:nvPr>
        </p:nvSpPr>
        <p:spPr/>
        <p:txBody>
          <a:bodyPr/>
          <a:lstStyle/>
          <a:p>
            <a:fld id="{D13AFC08-831A-4381-A64E-48AB77AA7357}" type="datetimeFigureOut">
              <a:rPr lang="en-ZA" smtClean="0"/>
              <a:t>2026/01/15</a:t>
            </a:fld>
            <a:endParaRPr lang="en-ZA"/>
          </a:p>
        </p:txBody>
      </p:sp>
      <p:sp>
        <p:nvSpPr>
          <p:cNvPr id="6" name="Footer Placeholder 5">
            <a:extLst>
              <a:ext uri="{FF2B5EF4-FFF2-40B4-BE49-F238E27FC236}">
                <a16:creationId xmlns:a16="http://schemas.microsoft.com/office/drawing/2014/main" id="{30D3E3BE-72E8-51E5-8807-9EFB8700C2B3}"/>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D2E696E5-CB16-005C-9C4E-F35B5DC55943}"/>
              </a:ext>
            </a:extLst>
          </p:cNvPr>
          <p:cNvSpPr>
            <a:spLocks noGrp="1"/>
          </p:cNvSpPr>
          <p:nvPr>
            <p:ph type="sldNum" sz="quarter" idx="12"/>
          </p:nvPr>
        </p:nvSpPr>
        <p:spPr/>
        <p:txBody>
          <a:bodyPr/>
          <a:lstStyle/>
          <a:p>
            <a:fld id="{6083109B-791F-4783-8896-E9497527D79D}" type="slidenum">
              <a:rPr lang="en-ZA" smtClean="0"/>
              <a:t>‹#›</a:t>
            </a:fld>
            <a:endParaRPr lang="en-ZA"/>
          </a:p>
        </p:txBody>
      </p:sp>
    </p:spTree>
    <p:extLst>
      <p:ext uri="{BB962C8B-B14F-4D97-AF65-F5344CB8AC3E}">
        <p14:creationId xmlns:p14="http://schemas.microsoft.com/office/powerpoint/2010/main" val="3540226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oleObject" Target="../embeddings/oleObject1.bin"/><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DEA67B-4C6E-E051-6F49-B567529519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5508121A-8B6C-309F-6C13-16714B6A40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E22F1C34-8B25-398B-FC04-196AE31E26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13AFC08-831A-4381-A64E-48AB77AA7357}" type="datetimeFigureOut">
              <a:rPr lang="en-ZA" smtClean="0"/>
              <a:t>2026/01/15</a:t>
            </a:fld>
            <a:endParaRPr lang="en-ZA"/>
          </a:p>
        </p:txBody>
      </p:sp>
      <p:sp>
        <p:nvSpPr>
          <p:cNvPr id="5" name="Footer Placeholder 4">
            <a:extLst>
              <a:ext uri="{FF2B5EF4-FFF2-40B4-BE49-F238E27FC236}">
                <a16:creationId xmlns:a16="http://schemas.microsoft.com/office/drawing/2014/main" id="{792FB1C7-C68C-B69F-AA4C-E3C818D7A2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2A67A152-F8B8-B943-FD26-4BA75C3726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83109B-791F-4783-8896-E9497527D79D}" type="slidenum">
              <a:rPr lang="en-ZA" smtClean="0"/>
              <a:t>‹#›</a:t>
            </a:fld>
            <a:endParaRPr lang="en-ZA"/>
          </a:p>
        </p:txBody>
      </p:sp>
    </p:spTree>
    <p:extLst>
      <p:ext uri="{BB962C8B-B14F-4D97-AF65-F5344CB8AC3E}">
        <p14:creationId xmlns:p14="http://schemas.microsoft.com/office/powerpoint/2010/main" val="2716093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1BFD838-26F3-4597-B694-7E039B6FBA65}"/>
              </a:ext>
            </a:extLst>
          </p:cNvPr>
          <p:cNvGrpSpPr/>
          <p:nvPr userDrawn="1"/>
        </p:nvGrpSpPr>
        <p:grpSpPr>
          <a:xfrm>
            <a:off x="285750" y="219075"/>
            <a:ext cx="11732788" cy="6410325"/>
            <a:chOff x="247650" y="185868"/>
            <a:chExt cx="11811000" cy="6453057"/>
          </a:xfrm>
        </p:grpSpPr>
        <p:sp>
          <p:nvSpPr>
            <p:cNvPr id="8" name="Rectangle 7">
              <a:extLst>
                <a:ext uri="{FF2B5EF4-FFF2-40B4-BE49-F238E27FC236}">
                  <a16:creationId xmlns:a16="http://schemas.microsoft.com/office/drawing/2014/main" id="{D38D0F6B-4CBE-42F5-87C6-0FA1DC0C7700}"/>
                </a:ext>
              </a:extLst>
            </p:cNvPr>
            <p:cNvSpPr/>
            <p:nvPr/>
          </p:nvSpPr>
          <p:spPr>
            <a:xfrm>
              <a:off x="247650" y="381000"/>
              <a:ext cx="11706225" cy="6257925"/>
            </a:xfrm>
            <a:prstGeom prst="rect">
              <a:avLst/>
            </a:prstGeom>
            <a:solidFill>
              <a:schemeClr val="bg1"/>
            </a:solid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9" name="Rectangle 8">
              <a:extLst>
                <a:ext uri="{FF2B5EF4-FFF2-40B4-BE49-F238E27FC236}">
                  <a16:creationId xmlns:a16="http://schemas.microsoft.com/office/drawing/2014/main" id="{B51B7229-CC45-4CA0-BE55-FE1B224124C3}"/>
                </a:ext>
              </a:extLst>
            </p:cNvPr>
            <p:cNvSpPr/>
            <p:nvPr/>
          </p:nvSpPr>
          <p:spPr>
            <a:xfrm>
              <a:off x="352425" y="476250"/>
              <a:ext cx="11496676" cy="6057900"/>
            </a:xfrm>
            <a:prstGeom prst="rect">
              <a:avLst/>
            </a:prstGeom>
            <a:noFill/>
            <a:ln w="381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0" name="Rectangle 9">
              <a:extLst>
                <a:ext uri="{FF2B5EF4-FFF2-40B4-BE49-F238E27FC236}">
                  <a16:creationId xmlns:a16="http://schemas.microsoft.com/office/drawing/2014/main" id="{C68A7E0D-CE3C-4F52-82F5-07AE3188EF86}"/>
                </a:ext>
              </a:extLst>
            </p:cNvPr>
            <p:cNvSpPr/>
            <p:nvPr/>
          </p:nvSpPr>
          <p:spPr>
            <a:xfrm>
              <a:off x="10134600" y="219076"/>
              <a:ext cx="1924050" cy="581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aphicFrame>
          <p:nvGraphicFramePr>
            <p:cNvPr id="11" name="Object 10">
              <a:extLst>
                <a:ext uri="{FF2B5EF4-FFF2-40B4-BE49-F238E27FC236}">
                  <a16:creationId xmlns:a16="http://schemas.microsoft.com/office/drawing/2014/main" id="{8A37EB46-A0B8-4762-A146-CA2CEC58E096}"/>
                </a:ext>
              </a:extLst>
            </p:cNvPr>
            <p:cNvGraphicFramePr>
              <a:graphicFrameLocks noChangeAspect="1"/>
            </p:cNvGraphicFramePr>
            <p:nvPr/>
          </p:nvGraphicFramePr>
          <p:xfrm>
            <a:off x="10230956" y="185868"/>
            <a:ext cx="1753915" cy="518981"/>
          </p:xfrm>
          <a:graphic>
            <a:graphicData uri="http://schemas.openxmlformats.org/presentationml/2006/ole">
              <mc:AlternateContent xmlns:mc="http://schemas.openxmlformats.org/markup-compatibility/2006">
                <mc:Choice xmlns:v="urn:schemas-microsoft-com:vml" Requires="v">
                  <p:oleObj name="CorelDRAW" r:id="rId13" imgW="16863237" imgH="4979756" progId="CorelDraw.Graphic.17">
                    <p:embed/>
                  </p:oleObj>
                </mc:Choice>
                <mc:Fallback>
                  <p:oleObj name="CorelDRAW" r:id="rId13" imgW="16863237" imgH="4979756" progId="CorelDraw.Graphic.17">
                    <p:embed/>
                    <p:pic>
                      <p:nvPicPr>
                        <p:cNvPr id="11" name="Object 10">
                          <a:extLst>
                            <a:ext uri="{FF2B5EF4-FFF2-40B4-BE49-F238E27FC236}">
                              <a16:creationId xmlns:a16="http://schemas.microsoft.com/office/drawing/2014/main" id="{8A37EB46-A0B8-4762-A146-CA2CEC58E096}"/>
                            </a:ext>
                          </a:extLst>
                        </p:cNvPr>
                        <p:cNvPicPr/>
                        <p:nvPr/>
                      </p:nvPicPr>
                      <p:blipFill>
                        <a:blip r:embed="rId14"/>
                        <a:stretch>
                          <a:fillRect/>
                        </a:stretch>
                      </p:blipFill>
                      <p:spPr>
                        <a:xfrm>
                          <a:off x="10230956" y="185868"/>
                          <a:ext cx="1753915" cy="518981"/>
                        </a:xfrm>
                        <a:prstGeom prst="rect">
                          <a:avLst/>
                        </a:prstGeom>
                      </p:spPr>
                    </p:pic>
                  </p:oleObj>
                </mc:Fallback>
              </mc:AlternateContent>
            </a:graphicData>
          </a:graphic>
        </p:graphicFrame>
      </p:grpSp>
      <p:sp>
        <p:nvSpPr>
          <p:cNvPr id="12" name="Rectangle 11">
            <a:extLst>
              <a:ext uri="{FF2B5EF4-FFF2-40B4-BE49-F238E27FC236}">
                <a16:creationId xmlns:a16="http://schemas.microsoft.com/office/drawing/2014/main" id="{278456BC-1ED5-49D6-8F8B-96C4468E7E31}"/>
              </a:ext>
            </a:extLst>
          </p:cNvPr>
          <p:cNvSpPr/>
          <p:nvPr userDrawn="1"/>
        </p:nvSpPr>
        <p:spPr>
          <a:xfrm>
            <a:off x="11478827" y="6232124"/>
            <a:ext cx="319596" cy="28408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Tree>
    <p:extLst>
      <p:ext uri="{BB962C8B-B14F-4D97-AF65-F5344CB8AC3E}">
        <p14:creationId xmlns:p14="http://schemas.microsoft.com/office/powerpoint/2010/main" val="13375662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rova Audio Visual | Professional Audio Visual Services">
            <a:extLst>
              <a:ext uri="{FF2B5EF4-FFF2-40B4-BE49-F238E27FC236}">
                <a16:creationId xmlns:a16="http://schemas.microsoft.com/office/drawing/2014/main" id="{47C91DFC-7F35-4B77-A0A7-53B1DEBE15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D021465-1A70-41EE-8016-0634675FC159}"/>
              </a:ext>
            </a:extLst>
          </p:cNvPr>
          <p:cNvSpPr txBox="1"/>
          <p:nvPr/>
        </p:nvSpPr>
        <p:spPr>
          <a:xfrm>
            <a:off x="6096000" y="5196582"/>
            <a:ext cx="5678747" cy="1015663"/>
          </a:xfrm>
          <a:prstGeom prst="rect">
            <a:avLst/>
          </a:prstGeom>
          <a:noFill/>
        </p:spPr>
        <p:txBody>
          <a:bodyPr wrap="square" rtlCol="0">
            <a:spAutoFit/>
          </a:bodyPr>
          <a:lstStyle/>
          <a:p>
            <a:pPr algn="ctr"/>
            <a:r>
              <a:rPr lang="en-US" sz="2000" b="1" dirty="0">
                <a:solidFill>
                  <a:schemeClr val="bg1"/>
                </a:solidFill>
              </a:rPr>
              <a:t>eMEDIA INVESTMENTS PRESENTATION</a:t>
            </a:r>
          </a:p>
          <a:p>
            <a:pPr algn="ctr"/>
            <a:r>
              <a:rPr lang="en-ZA" sz="2000" b="1" dirty="0">
                <a:solidFill>
                  <a:schemeClr val="bg1"/>
                </a:solidFill>
                <a:latin typeface="+mj-lt"/>
              </a:rPr>
              <a:t>SECOND DRAFT NATIONAL RADIO FREQUENCY PLAN 2025</a:t>
            </a:r>
            <a:endParaRPr lang="en-ZA" sz="2000" b="1" dirty="0">
              <a:solidFill>
                <a:schemeClr val="bg1"/>
              </a:solidFill>
            </a:endParaRPr>
          </a:p>
        </p:txBody>
      </p:sp>
      <p:graphicFrame>
        <p:nvGraphicFramePr>
          <p:cNvPr id="4" name="Object 3">
            <a:extLst>
              <a:ext uri="{FF2B5EF4-FFF2-40B4-BE49-F238E27FC236}">
                <a16:creationId xmlns:a16="http://schemas.microsoft.com/office/drawing/2014/main" id="{B7F336FC-6B77-4449-9B2C-0B755A540A6E}"/>
              </a:ext>
            </a:extLst>
          </p:cNvPr>
          <p:cNvGraphicFramePr>
            <a:graphicFrameLocks noChangeAspect="1"/>
          </p:cNvGraphicFramePr>
          <p:nvPr/>
        </p:nvGraphicFramePr>
        <p:xfrm>
          <a:off x="7711029" y="4147469"/>
          <a:ext cx="2448688" cy="724563"/>
        </p:xfrm>
        <a:graphic>
          <a:graphicData uri="http://schemas.openxmlformats.org/presentationml/2006/ole">
            <mc:AlternateContent xmlns:mc="http://schemas.openxmlformats.org/markup-compatibility/2006">
              <mc:Choice xmlns:v="urn:schemas-microsoft-com:vml" Requires="v">
                <p:oleObj name="CorelDRAW" r:id="rId3" imgW="16863237" imgH="4979756" progId="CorelDraw.Graphic.17">
                  <p:embed/>
                </p:oleObj>
              </mc:Choice>
              <mc:Fallback>
                <p:oleObj name="CorelDRAW" r:id="rId3" imgW="16863237" imgH="4979756" progId="CorelDraw.Graphic.17">
                  <p:embed/>
                  <p:pic>
                    <p:nvPicPr>
                      <p:cNvPr id="4" name="Object 3">
                        <a:extLst>
                          <a:ext uri="{FF2B5EF4-FFF2-40B4-BE49-F238E27FC236}">
                            <a16:creationId xmlns:a16="http://schemas.microsoft.com/office/drawing/2014/main" id="{B7F336FC-6B77-4449-9B2C-0B755A540A6E}"/>
                          </a:ext>
                        </a:extLst>
                      </p:cNvPr>
                      <p:cNvPicPr/>
                      <p:nvPr/>
                    </p:nvPicPr>
                    <p:blipFill>
                      <a:blip r:embed="rId4"/>
                      <a:stretch>
                        <a:fillRect/>
                      </a:stretch>
                    </p:blipFill>
                    <p:spPr>
                      <a:xfrm>
                        <a:off x="7711029" y="4147469"/>
                        <a:ext cx="2448688" cy="724563"/>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546891EC-7810-44A5-93CF-391D04031DC8}"/>
              </a:ext>
            </a:extLst>
          </p:cNvPr>
          <p:cNvSpPr txBox="1"/>
          <p:nvPr/>
        </p:nvSpPr>
        <p:spPr>
          <a:xfrm>
            <a:off x="7261932" y="6374561"/>
            <a:ext cx="3346882" cy="276999"/>
          </a:xfrm>
          <a:prstGeom prst="rect">
            <a:avLst/>
          </a:prstGeom>
          <a:noFill/>
        </p:spPr>
        <p:txBody>
          <a:bodyPr wrap="square" rtlCol="0">
            <a:spAutoFit/>
          </a:bodyPr>
          <a:lstStyle/>
          <a:p>
            <a:pPr algn="ctr"/>
            <a:r>
              <a:rPr lang="en-US" sz="1200" dirty="0">
                <a:solidFill>
                  <a:schemeClr val="bg1"/>
                </a:solidFill>
              </a:rPr>
              <a:t>14 JANUARY 2026</a:t>
            </a:r>
            <a:endParaRPr lang="en-ZA" sz="1200" dirty="0">
              <a:solidFill>
                <a:schemeClr val="bg1"/>
              </a:solidFill>
            </a:endParaRPr>
          </a:p>
        </p:txBody>
      </p:sp>
      <p:sp>
        <p:nvSpPr>
          <p:cNvPr id="6" name="Rectangle 5">
            <a:extLst>
              <a:ext uri="{FF2B5EF4-FFF2-40B4-BE49-F238E27FC236}">
                <a16:creationId xmlns:a16="http://schemas.microsoft.com/office/drawing/2014/main" id="{10DB2B05-813D-4A9B-BF35-BAD7FE1D29EE}"/>
              </a:ext>
            </a:extLst>
          </p:cNvPr>
          <p:cNvSpPr/>
          <p:nvPr/>
        </p:nvSpPr>
        <p:spPr>
          <a:xfrm>
            <a:off x="7261932" y="5119319"/>
            <a:ext cx="3423001" cy="50409"/>
          </a:xfrm>
          <a:prstGeom prst="rect">
            <a:avLst/>
          </a:prstGeom>
          <a:solidFill>
            <a:srgbClr val="2E52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9" name="Rectangle 8">
            <a:extLst>
              <a:ext uri="{FF2B5EF4-FFF2-40B4-BE49-F238E27FC236}">
                <a16:creationId xmlns:a16="http://schemas.microsoft.com/office/drawing/2014/main" id="{89FC8494-21F8-4DB3-91ED-5D9DAB179748}"/>
              </a:ext>
            </a:extLst>
          </p:cNvPr>
          <p:cNvSpPr/>
          <p:nvPr/>
        </p:nvSpPr>
        <p:spPr>
          <a:xfrm>
            <a:off x="7261932" y="6223391"/>
            <a:ext cx="3423001" cy="50409"/>
          </a:xfrm>
          <a:prstGeom prst="rect">
            <a:avLst/>
          </a:prstGeom>
          <a:solidFill>
            <a:srgbClr val="2E52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Tree>
    <p:extLst>
      <p:ext uri="{BB962C8B-B14F-4D97-AF65-F5344CB8AC3E}">
        <p14:creationId xmlns:p14="http://schemas.microsoft.com/office/powerpoint/2010/main" val="539403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481C8-92E9-4073-8702-1C8862E3705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756B91E-9E9B-2394-AA04-78D6E6BAC5A5}"/>
              </a:ext>
            </a:extLst>
          </p:cNvPr>
          <p:cNvSpPr txBox="1"/>
          <p:nvPr/>
        </p:nvSpPr>
        <p:spPr>
          <a:xfrm>
            <a:off x="857286" y="1463188"/>
            <a:ext cx="10310727" cy="1785104"/>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ZA" dirty="0" err="1">
                <a:latin typeface="Arial" panose="020B0604020202020204" pitchFamily="34" charset="0"/>
                <a:ea typeface="Times New Roman" panose="02020603050405020304" pitchFamily="18" charset="0"/>
              </a:rPr>
              <a:t>eMedia</a:t>
            </a:r>
            <a:r>
              <a:rPr lang="en-ZA" dirty="0">
                <a:latin typeface="Arial" panose="020B0604020202020204" pitchFamily="34" charset="0"/>
                <a:ea typeface="Times New Roman" panose="02020603050405020304" pitchFamily="18" charset="0"/>
              </a:rPr>
              <a:t> remains concerned about the possibility of the removal of analogue television from the bands 470 to 694MHz as well as 694 to 854 </a:t>
            </a:r>
            <a:r>
              <a:rPr lang="en-ZA" dirty="0" err="1">
                <a:latin typeface="Arial" panose="020B0604020202020204" pitchFamily="34" charset="0"/>
                <a:ea typeface="Times New Roman" panose="02020603050405020304" pitchFamily="18" charset="0"/>
              </a:rPr>
              <a:t>MHz.</a:t>
            </a:r>
            <a:endParaRPr lang="en-ZA" dirty="0">
              <a:latin typeface="Arial" panose="020B0604020202020204" pitchFamily="34" charset="0"/>
              <a:ea typeface="Times New Roman" panose="02020603050405020304" pitchFamily="18" charset="0"/>
            </a:endParaRPr>
          </a:p>
          <a:p>
            <a:pPr marL="285750" marR="0" lvl="0"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ZA" dirty="0">
                <a:latin typeface="Arial" panose="020B0604020202020204" pitchFamily="34" charset="0"/>
                <a:ea typeface="Times New Roman" panose="02020603050405020304" pitchFamily="18" charset="0"/>
              </a:rPr>
              <a:t>Any removal of UHF analogue in the current circumstances will be irrational and unlawful – it will be based on outdated and incorrect information that ASO has taken place.</a:t>
            </a:r>
          </a:p>
          <a:p>
            <a:pPr marL="285750" marR="0" lvl="0"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ZA" dirty="0">
                <a:solidFill>
                  <a:prstClr val="black"/>
                </a:solidFill>
                <a:latin typeface="Arial" panose="020B0604020202020204" pitchFamily="34" charset="0"/>
              </a:rPr>
              <a:t>Any change to these bands can only be considered after ASO.</a:t>
            </a:r>
            <a:endParaRPr lang="en-GB" dirty="0">
              <a:solidFill>
                <a:prstClr val="black"/>
              </a:solidFill>
              <a:latin typeface="Arial" panose="020B0604020202020204" pitchFamily="34" charset="0"/>
            </a:endParaRPr>
          </a:p>
        </p:txBody>
      </p:sp>
      <p:sp>
        <p:nvSpPr>
          <p:cNvPr id="7" name="TextBox 6">
            <a:extLst>
              <a:ext uri="{FF2B5EF4-FFF2-40B4-BE49-F238E27FC236}">
                <a16:creationId xmlns:a16="http://schemas.microsoft.com/office/drawing/2014/main" id="{D1DC76D7-C28E-6413-A9BA-B147EE656B2C}"/>
              </a:ext>
            </a:extLst>
          </p:cNvPr>
          <p:cNvSpPr txBox="1"/>
          <p:nvPr/>
        </p:nvSpPr>
        <p:spPr>
          <a:xfrm>
            <a:off x="11372295" y="6214368"/>
            <a:ext cx="532660" cy="2923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ZA" sz="1300" b="1" dirty="0">
                <a:solidFill>
                  <a:prstClr val="white">
                    <a:lumMod val="65000"/>
                  </a:prstClr>
                </a:solidFill>
                <a:latin typeface="Calibri" panose="020F0502020204030204"/>
              </a:rPr>
              <a:t>7</a:t>
            </a:r>
            <a:endParaRPr kumimoji="0" lang="en-ZA" sz="1300" b="1" i="0" u="none" strike="noStrike" kern="1200" cap="none" spc="0" normalizeH="0" baseline="0" noProof="0" dirty="0">
              <a:ln>
                <a:noFill/>
              </a:ln>
              <a:solidFill>
                <a:prstClr val="white">
                  <a:lumMod val="65000"/>
                </a:prstClr>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7AD0E80-7B3D-7C58-8338-B1C08FBA6AFD}"/>
              </a:ext>
            </a:extLst>
          </p:cNvPr>
          <p:cNvSpPr/>
          <p:nvPr/>
        </p:nvSpPr>
        <p:spPr>
          <a:xfrm>
            <a:off x="457924" y="789160"/>
            <a:ext cx="4626140" cy="4616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2929A00-2634-0A08-ABB2-FA3BE6B9F43F}"/>
              </a:ext>
            </a:extLst>
          </p:cNvPr>
          <p:cNvSpPr txBox="1"/>
          <p:nvPr/>
        </p:nvSpPr>
        <p:spPr>
          <a:xfrm>
            <a:off x="457924" y="782057"/>
            <a:ext cx="462614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CONCLUSION</a:t>
            </a:r>
          </a:p>
        </p:txBody>
      </p:sp>
    </p:spTree>
    <p:extLst>
      <p:ext uri="{BB962C8B-B14F-4D97-AF65-F5344CB8AC3E}">
        <p14:creationId xmlns:p14="http://schemas.microsoft.com/office/powerpoint/2010/main" val="364897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41A9897-A1CE-4E0E-A9CC-42FC225BE3A5}"/>
              </a:ext>
            </a:extLst>
          </p:cNvPr>
          <p:cNvSpPr txBox="1"/>
          <p:nvPr/>
        </p:nvSpPr>
        <p:spPr>
          <a:xfrm>
            <a:off x="3259582" y="4864638"/>
            <a:ext cx="5867400"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ZA" sz="1600" b="0" i="0" u="none" strike="noStrike" kern="1200" cap="none" spc="0" normalizeH="0" baseline="0" noProof="0" dirty="0">
                <a:ln>
                  <a:noFill/>
                </a:ln>
                <a:solidFill>
                  <a:prstClr val="black"/>
                </a:solidFill>
                <a:effectLst/>
                <a:uLnTx/>
                <a:uFillTx/>
                <a:latin typeface="Calibri Light" panose="020F0302020204030204"/>
                <a:ea typeface="+mn-ea"/>
                <a:cs typeface="+mn-cs"/>
              </a:rPr>
              <a:t>eMedia wishes to thank the Authority for the opportunity to participate in this process. eMedia welcomes any questions</a:t>
            </a:r>
            <a:endParaRPr kumimoji="0" lang="en-ZA" sz="1800" b="1"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5" name="Rectangle 4">
            <a:extLst>
              <a:ext uri="{FF2B5EF4-FFF2-40B4-BE49-F238E27FC236}">
                <a16:creationId xmlns:a16="http://schemas.microsoft.com/office/drawing/2014/main" id="{867069AC-C6C0-41A6-8067-8450EBA12FCF}"/>
              </a:ext>
            </a:extLst>
          </p:cNvPr>
          <p:cNvSpPr/>
          <p:nvPr/>
        </p:nvSpPr>
        <p:spPr>
          <a:xfrm flipH="1" flipV="1">
            <a:off x="2789064" y="2840854"/>
            <a:ext cx="470518" cy="60750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3454268-14EC-4455-8012-E9EF74D7498A}"/>
              </a:ext>
            </a:extLst>
          </p:cNvPr>
          <p:cNvSpPr txBox="1"/>
          <p:nvPr/>
        </p:nvSpPr>
        <p:spPr>
          <a:xfrm>
            <a:off x="3259582" y="2713721"/>
            <a:ext cx="5672836" cy="16312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000" b="1" i="0" u="none" strike="noStrike" kern="1200" cap="none" spc="0" normalizeH="0" baseline="0" noProof="0" dirty="0">
                <a:ln>
                  <a:noFill/>
                </a:ln>
                <a:solidFill>
                  <a:prstClr val="black"/>
                </a:solidFill>
                <a:effectLst/>
                <a:uLnTx/>
                <a:uFillTx/>
                <a:latin typeface="Calibri" panose="020F0502020204030204"/>
                <a:ea typeface="+mn-ea"/>
                <a:cs typeface="+mn-cs"/>
              </a:rPr>
              <a:t>THANK YOU AND QUESTIONS</a:t>
            </a:r>
          </a:p>
        </p:txBody>
      </p:sp>
      <p:sp>
        <p:nvSpPr>
          <p:cNvPr id="7" name="Rectangle 6">
            <a:extLst>
              <a:ext uri="{FF2B5EF4-FFF2-40B4-BE49-F238E27FC236}">
                <a16:creationId xmlns:a16="http://schemas.microsoft.com/office/drawing/2014/main" id="{F9913F05-E167-4DB5-B586-667A1E1F194D}"/>
              </a:ext>
            </a:extLst>
          </p:cNvPr>
          <p:cNvSpPr/>
          <p:nvPr/>
        </p:nvSpPr>
        <p:spPr>
          <a:xfrm flipH="1" flipV="1">
            <a:off x="8932418" y="2840854"/>
            <a:ext cx="470518" cy="60750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3704F448-7BB7-4985-8D72-6ABB9A1D6C19}"/>
              </a:ext>
            </a:extLst>
          </p:cNvPr>
          <p:cNvSpPr/>
          <p:nvPr/>
        </p:nvSpPr>
        <p:spPr>
          <a:xfrm flipV="1">
            <a:off x="399495" y="2840854"/>
            <a:ext cx="2389569" cy="60750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E19D0CF-17A3-4E9A-817A-65085A9715C3}"/>
              </a:ext>
            </a:extLst>
          </p:cNvPr>
          <p:cNvSpPr/>
          <p:nvPr/>
        </p:nvSpPr>
        <p:spPr>
          <a:xfrm flipV="1">
            <a:off x="9402936" y="2840854"/>
            <a:ext cx="2389569" cy="60750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0972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21BB7-03BA-F2A8-2731-3DF6BA9EA74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893FD33-CA14-70F9-4F1D-8507FC21278E}"/>
              </a:ext>
            </a:extLst>
          </p:cNvPr>
          <p:cNvSpPr txBox="1"/>
          <p:nvPr/>
        </p:nvSpPr>
        <p:spPr>
          <a:xfrm>
            <a:off x="857286" y="1463188"/>
            <a:ext cx="10310727" cy="4062651"/>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eMedia thanks the Authority for the opportunity to make </a:t>
            </a:r>
            <a:r>
              <a:rPr lang="en-GB" dirty="0">
                <a:solidFill>
                  <a:prstClr val="black"/>
                </a:solidFill>
                <a:latin typeface="Arial" panose="020B0604020202020204" pitchFamily="34" charset="0"/>
                <a:cs typeface="Arial" panose="020B0604020202020204" pitchFamily="34" charset="0"/>
              </a:rPr>
              <a:t>an oral submission </a:t>
            </a:r>
          </a:p>
          <a:p>
            <a:pPr marL="285750" lvl="0" indent="-285750" algn="just">
              <a:spcAft>
                <a:spcPts val="1200"/>
              </a:spcAft>
              <a:buFont typeface="Arial" panose="020B0604020202020204" pitchFamily="34" charset="0"/>
              <a:buChar char="•"/>
              <a:defRPr/>
            </a:pPr>
            <a:r>
              <a:rPr lang="en-GB" dirty="0">
                <a:solidFill>
                  <a:prstClr val="black"/>
                </a:solidFill>
                <a:latin typeface="Arial" panose="020B0604020202020204" pitchFamily="34" charset="0"/>
                <a:cs typeface="Arial" panose="020B0604020202020204" pitchFamily="34" charset="0"/>
              </a:rPr>
              <a:t>eMedia is the holding company of e.tv which is the only commercial private free-to-air (“</a:t>
            </a:r>
            <a:r>
              <a:rPr lang="en-GB" b="1" dirty="0">
                <a:solidFill>
                  <a:prstClr val="black"/>
                </a:solidFill>
                <a:latin typeface="Arial" panose="020B0604020202020204" pitchFamily="34" charset="0"/>
                <a:cs typeface="Arial" panose="020B0604020202020204" pitchFamily="34" charset="0"/>
              </a:rPr>
              <a:t>FTA</a:t>
            </a:r>
            <a:r>
              <a:rPr lang="en-GB" dirty="0">
                <a:solidFill>
                  <a:prstClr val="black"/>
                </a:solidFill>
                <a:latin typeface="Arial" panose="020B0604020202020204" pitchFamily="34" charset="0"/>
                <a:cs typeface="Arial" panose="020B0604020202020204" pitchFamily="34" charset="0"/>
              </a:rPr>
              <a:t>“)  broadcaster in South Africa and is the only broadcaster solely reliant on advertising.</a:t>
            </a:r>
          </a:p>
          <a:p>
            <a:pPr marL="285750" indent="-285750" algn="just">
              <a:spcAft>
                <a:spcPts val="1200"/>
              </a:spcAft>
              <a:buFont typeface="Arial" panose="020B0604020202020204" pitchFamily="34" charset="0"/>
              <a:buChar char="•"/>
              <a:defRPr/>
            </a:pPr>
            <a:r>
              <a:rPr lang="en-GB" dirty="0">
                <a:solidFill>
                  <a:prstClr val="black"/>
                </a:solidFill>
                <a:latin typeface="Arial" panose="020B0604020202020204" pitchFamily="34" charset="0"/>
                <a:cs typeface="Arial" panose="020B0604020202020204" pitchFamily="34" charset="0"/>
              </a:rPr>
              <a:t>eMedia is also the holding company of </a:t>
            </a:r>
            <a:r>
              <a:rPr lang="en-ZA" dirty="0"/>
              <a:t>YFM (Pty) Ltd – which hold a Radio Broadcasting Licence and broadcasts on the FM frequency.</a:t>
            </a:r>
          </a:p>
          <a:p>
            <a:pPr marL="285750" indent="-285750" algn="just">
              <a:spcAft>
                <a:spcPts val="1200"/>
              </a:spcAft>
              <a:buFont typeface="Arial" panose="020B0604020202020204" pitchFamily="34" charset="0"/>
              <a:buChar char="•"/>
              <a:defRPr/>
            </a:pPr>
            <a:r>
              <a:rPr lang="en-GB" sz="1800" dirty="0">
                <a:effectLst/>
                <a:latin typeface="Arial" panose="020B0604020202020204" pitchFamily="34" charset="0"/>
                <a:ea typeface="Times New Roman" panose="02020603050405020304" pitchFamily="18" charset="0"/>
              </a:rPr>
              <a:t>As such, eMedia has an interest in any changes to the current National Radio Frequency Plan.</a:t>
            </a:r>
            <a:endParaRPr lang="en-US" dirty="0"/>
          </a:p>
          <a:p>
            <a:pPr marL="285750" indent="-285750" algn="just">
              <a:spcAft>
                <a:spcPts val="1200"/>
              </a:spcAft>
              <a:buFont typeface="Arial" panose="020B0604020202020204" pitchFamily="34" charset="0"/>
              <a:buChar char="•"/>
              <a:defRPr/>
            </a:pPr>
            <a:r>
              <a:rPr lang="en-GB" dirty="0">
                <a:solidFill>
                  <a:prstClr val="black"/>
                </a:solidFill>
                <a:latin typeface="Arial" panose="020B0604020202020204" pitchFamily="34" charset="0"/>
                <a:cs typeface="Arial" panose="020B0604020202020204" pitchFamily="34" charset="0"/>
              </a:rPr>
              <a:t>This presentation will focus on the removal of UHF Analogue from the Radio Frequency Plan </a:t>
            </a:r>
            <a:r>
              <a:rPr lang="en-ZA" dirty="0">
                <a:solidFill>
                  <a:prstClr val="black"/>
                </a:solidFill>
                <a:latin typeface="Arial" panose="020B0604020202020204" pitchFamily="34" charset="0"/>
                <a:cs typeface="Arial" panose="020B0604020202020204" pitchFamily="34" charset="0"/>
              </a:rPr>
              <a:t>completely from the bands 470 -694MHz, as well as 694-854MHz and its impact on etv and the public.</a:t>
            </a:r>
          </a:p>
          <a:p>
            <a:pPr marL="285750" indent="-285750" algn="just">
              <a:spcAft>
                <a:spcPts val="1200"/>
              </a:spcAft>
              <a:buFont typeface="Arial" panose="020B0604020202020204" pitchFamily="34" charset="0"/>
              <a:buChar char="•"/>
              <a:defRPr/>
            </a:pPr>
            <a:r>
              <a:rPr lang="en-ZA" dirty="0">
                <a:solidFill>
                  <a:prstClr val="black"/>
                </a:solidFill>
                <a:latin typeface="Arial" panose="020B0604020202020204" pitchFamily="34" charset="0"/>
                <a:cs typeface="Arial" panose="020B0604020202020204" pitchFamily="34" charset="0"/>
              </a:rPr>
              <a:t>As we show, this removal is premature and would be irrational.  </a:t>
            </a:r>
            <a:endParaRPr lang="en-GB" dirty="0">
              <a:solidFill>
                <a:prstClr val="black"/>
              </a:solidFill>
              <a:latin typeface="Arial" panose="020B0604020202020204" pitchFamily="34" charset="0"/>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7" name="TextBox 6">
            <a:extLst>
              <a:ext uri="{FF2B5EF4-FFF2-40B4-BE49-F238E27FC236}">
                <a16:creationId xmlns:a16="http://schemas.microsoft.com/office/drawing/2014/main" id="{9AF90DCB-A6A8-E953-59EF-88540BE1A1B5}"/>
              </a:ext>
            </a:extLst>
          </p:cNvPr>
          <p:cNvSpPr txBox="1"/>
          <p:nvPr/>
        </p:nvSpPr>
        <p:spPr>
          <a:xfrm>
            <a:off x="11372295" y="6214368"/>
            <a:ext cx="532660" cy="2923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solidFill>
                  <a:prstClr val="white">
                    <a:lumMod val="65000"/>
                  </a:prstClr>
                </a:solidFill>
                <a:latin typeface="Calibri" panose="020F0502020204030204"/>
              </a:rPr>
              <a:t>2</a:t>
            </a:r>
            <a:endParaRPr kumimoji="0" lang="en-ZA" sz="1300" b="1" i="0" u="none" strike="noStrike" kern="1200" cap="none" spc="0" normalizeH="0" baseline="0" noProof="0" dirty="0">
              <a:ln>
                <a:noFill/>
              </a:ln>
              <a:solidFill>
                <a:prstClr val="white">
                  <a:lumMod val="65000"/>
                </a:prstClr>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3FEB2164-DCAC-49DA-CD78-FBD3FD1E6ACD}"/>
              </a:ext>
            </a:extLst>
          </p:cNvPr>
          <p:cNvSpPr/>
          <p:nvPr/>
        </p:nvSpPr>
        <p:spPr>
          <a:xfrm>
            <a:off x="457924" y="789160"/>
            <a:ext cx="3853695" cy="4616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B8064DF3-1260-3541-4D0C-96D443BF2FD6}"/>
              </a:ext>
            </a:extLst>
          </p:cNvPr>
          <p:cNvSpPr txBox="1"/>
          <p:nvPr/>
        </p:nvSpPr>
        <p:spPr>
          <a:xfrm>
            <a:off x="857286" y="762603"/>
            <a:ext cx="433578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INTRODUCTION</a:t>
            </a:r>
          </a:p>
        </p:txBody>
      </p:sp>
    </p:spTree>
    <p:extLst>
      <p:ext uri="{BB962C8B-B14F-4D97-AF65-F5344CB8AC3E}">
        <p14:creationId xmlns:p14="http://schemas.microsoft.com/office/powerpoint/2010/main" val="1951560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C4809CC-5344-43E6-93BE-F411B402E8A8}"/>
              </a:ext>
            </a:extLst>
          </p:cNvPr>
          <p:cNvSpPr txBox="1"/>
          <p:nvPr/>
        </p:nvSpPr>
        <p:spPr>
          <a:xfrm>
            <a:off x="857286" y="1463188"/>
            <a:ext cx="10310727" cy="3200876"/>
          </a:xfrm>
          <a:prstGeom prst="rect">
            <a:avLst/>
          </a:prstGeom>
          <a:noFill/>
        </p:spPr>
        <p:txBody>
          <a:bodyPr wrap="square" rtlCol="0">
            <a:spAutoFit/>
          </a:bodyPr>
          <a:lstStyle/>
          <a:p>
            <a:pPr marL="285750" lvl="0" indent="-285750" algn="just">
              <a:spcAft>
                <a:spcPts val="1200"/>
              </a:spcAft>
              <a:buFont typeface="Arial" panose="020B0604020202020204" pitchFamily="34" charset="0"/>
              <a:buChar char="•"/>
              <a:defRPr/>
            </a:pPr>
            <a:r>
              <a:rPr lang="en-GB" dirty="0">
                <a:solidFill>
                  <a:prstClr val="black"/>
                </a:solidFill>
                <a:latin typeface="Arial" panose="020B0604020202020204" pitchFamily="34" charset="0"/>
                <a:cs typeface="Arial" panose="020B0604020202020204" pitchFamily="34" charset="0"/>
              </a:rPr>
              <a:t>The e.tv signal utilises and will continue to be reliant on the on the analogue network for the foreseeable future. </a:t>
            </a:r>
          </a:p>
          <a:p>
            <a:pPr marL="285750" lvl="0" indent="-285750" algn="just">
              <a:spcAft>
                <a:spcPts val="1200"/>
              </a:spcAft>
              <a:buFont typeface="Arial" panose="020B0604020202020204" pitchFamily="34" charset="0"/>
              <a:buChar char="•"/>
              <a:defRPr/>
            </a:pPr>
            <a:r>
              <a:rPr lang="en-GB" dirty="0">
                <a:solidFill>
                  <a:prstClr val="black"/>
                </a:solidFill>
                <a:latin typeface="Arial" panose="020B0604020202020204" pitchFamily="34" charset="0"/>
                <a:cs typeface="Arial" panose="020B0604020202020204" pitchFamily="34" charset="0"/>
              </a:rPr>
              <a:t>Similarly, SABC and community broadcasters still make use of analogue signal. </a:t>
            </a:r>
          </a:p>
          <a:p>
            <a:pPr marL="285750" lvl="0" indent="-285750" algn="just">
              <a:spcAft>
                <a:spcPts val="1200"/>
              </a:spcAft>
              <a:buFont typeface="Arial" panose="020B0604020202020204" pitchFamily="34" charset="0"/>
              <a:buChar char="•"/>
              <a:defRPr/>
            </a:pPr>
            <a:r>
              <a:rPr lang="en-GB" dirty="0">
                <a:solidFill>
                  <a:prstClr val="black"/>
                </a:solidFill>
                <a:latin typeface="Arial" panose="020B0604020202020204" pitchFamily="34" charset="0"/>
                <a:cs typeface="Arial" panose="020B0604020202020204" pitchFamily="34" charset="0"/>
              </a:rPr>
              <a:t>Those reliant on FTA television for their only source of news, public  service announcements and entertainment are the less privileged who cannot afford the cost of subscription television or OTT services. There are over 10 million people solely reliant on FTA television.</a:t>
            </a:r>
          </a:p>
          <a:p>
            <a:pPr marL="285750" lvl="0" indent="-285750" algn="just">
              <a:spcAft>
                <a:spcPts val="1200"/>
              </a:spcAft>
              <a:buFont typeface="Arial" panose="020B0604020202020204" pitchFamily="34" charset="0"/>
              <a:buChar char="•"/>
              <a:defRPr/>
            </a:pPr>
            <a:r>
              <a:rPr lang="en-GB" dirty="0">
                <a:solidFill>
                  <a:prstClr val="black"/>
                </a:solidFill>
                <a:latin typeface="Arial" panose="020B0604020202020204" pitchFamily="34" charset="0"/>
                <a:cs typeface="Arial" panose="020B0604020202020204" pitchFamily="34" charset="0"/>
              </a:rPr>
              <a:t>These viewers should not be prejudiced by a misplaced need to switch off analogue television prematurely</a:t>
            </a:r>
            <a:r>
              <a:rPr lang="en-GB" dirty="0">
                <a:solidFill>
                  <a:prstClr val="black"/>
                </a:solidFill>
                <a:latin typeface="Calibri Light" panose="020F0302020204030204"/>
              </a:rPr>
              <a:t>. </a:t>
            </a:r>
          </a:p>
          <a:p>
            <a:pPr marL="285750" marR="0" lvl="0"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7" name="TextBox 6">
            <a:extLst>
              <a:ext uri="{FF2B5EF4-FFF2-40B4-BE49-F238E27FC236}">
                <a16:creationId xmlns:a16="http://schemas.microsoft.com/office/drawing/2014/main" id="{FB925664-07FD-4672-B816-C0F79F9A4486}"/>
              </a:ext>
            </a:extLst>
          </p:cNvPr>
          <p:cNvSpPr txBox="1"/>
          <p:nvPr/>
        </p:nvSpPr>
        <p:spPr>
          <a:xfrm>
            <a:off x="11372295" y="6214368"/>
            <a:ext cx="532660" cy="2923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solidFill>
                  <a:prstClr val="white">
                    <a:lumMod val="65000"/>
                  </a:prstClr>
                </a:solidFill>
                <a:latin typeface="Calibri" panose="020F0502020204030204"/>
              </a:rPr>
              <a:t>2</a:t>
            </a:r>
            <a:endParaRPr kumimoji="0" lang="en-ZA" sz="1300" b="1" i="0" u="none" strike="noStrike" kern="1200" cap="none" spc="0" normalizeH="0" baseline="0" noProof="0" dirty="0">
              <a:ln>
                <a:noFill/>
              </a:ln>
              <a:solidFill>
                <a:prstClr val="white">
                  <a:lumMod val="65000"/>
                </a:prstClr>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9C64967F-162B-480C-9A88-61188E27D3BE}"/>
              </a:ext>
            </a:extLst>
          </p:cNvPr>
          <p:cNvSpPr/>
          <p:nvPr/>
        </p:nvSpPr>
        <p:spPr>
          <a:xfrm>
            <a:off x="457924" y="789160"/>
            <a:ext cx="3853695" cy="4616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40516C3D-AD43-45CB-8D68-6F6D733CD5E1}"/>
              </a:ext>
            </a:extLst>
          </p:cNvPr>
          <p:cNvSpPr txBox="1"/>
          <p:nvPr/>
        </p:nvSpPr>
        <p:spPr>
          <a:xfrm>
            <a:off x="857286" y="762603"/>
            <a:ext cx="433578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INTRODUCTION</a:t>
            </a:r>
          </a:p>
        </p:txBody>
      </p:sp>
    </p:spTree>
    <p:extLst>
      <p:ext uri="{BB962C8B-B14F-4D97-AF65-F5344CB8AC3E}">
        <p14:creationId xmlns:p14="http://schemas.microsoft.com/office/powerpoint/2010/main" val="3141658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C177E-E772-E723-94B0-AB04C6A67172}"/>
              </a:ext>
            </a:extLst>
          </p:cNvPr>
          <p:cNvSpPr>
            <a:spLocks noGrp="1"/>
          </p:cNvSpPr>
          <p:nvPr>
            <p:ph type="title"/>
          </p:nvPr>
        </p:nvSpPr>
        <p:spPr>
          <a:xfrm>
            <a:off x="838200" y="1104900"/>
            <a:ext cx="10191750" cy="585788"/>
          </a:xfrm>
        </p:spPr>
        <p:txBody>
          <a:bodyPr/>
          <a:lstStyle/>
          <a:p>
            <a:r>
              <a:rPr lang="en-US" sz="2400" b="1" dirty="0">
                <a:latin typeface="Calibri" panose="020F0502020204030204" pitchFamily="34" charset="0"/>
                <a:ea typeface="Calibri" panose="020F0502020204030204" pitchFamily="34" charset="0"/>
                <a:cs typeface="Calibri" panose="020F0502020204030204" pitchFamily="34" charset="0"/>
              </a:rPr>
              <a:t>THE SUGGESTED CHANGE TO THE PLAN CANNOT BE IMPLEMENTED.</a:t>
            </a:r>
          </a:p>
        </p:txBody>
      </p:sp>
      <p:sp>
        <p:nvSpPr>
          <p:cNvPr id="3" name="Content Placeholder 2">
            <a:extLst>
              <a:ext uri="{FF2B5EF4-FFF2-40B4-BE49-F238E27FC236}">
                <a16:creationId xmlns:a16="http://schemas.microsoft.com/office/drawing/2014/main" id="{2904F326-4F2D-8901-1A39-4F9B44DA2771}"/>
              </a:ext>
            </a:extLst>
          </p:cNvPr>
          <p:cNvSpPr>
            <a:spLocks noGrp="1"/>
          </p:cNvSpPr>
          <p:nvPr>
            <p:ph idx="1"/>
          </p:nvPr>
        </p:nvSpPr>
        <p:spPr/>
        <p:txBody>
          <a:bodyPr/>
          <a:lstStyle/>
          <a:p>
            <a:r>
              <a:rPr lang="en-GB" sz="1800" dirty="0">
                <a:latin typeface="Arial" panose="020B0604020202020204" pitchFamily="34" charset="0"/>
                <a:cs typeface="Arial" panose="020B0604020202020204" pitchFamily="34" charset="0"/>
              </a:rPr>
              <a:t>The Draft Radio Frequency Plan proposes the removal of UHF analogue TV completely from the bands 470 -694MHz, as well as 694-854MHz. </a:t>
            </a:r>
          </a:p>
          <a:p>
            <a:r>
              <a:rPr lang="en-GB" sz="1800" dirty="0">
                <a:latin typeface="Arial" panose="020B0604020202020204" pitchFamily="34" charset="0"/>
                <a:cs typeface="Arial" panose="020B0604020202020204" pitchFamily="34" charset="0"/>
              </a:rPr>
              <a:t>This suggested change to the Plan is based on analogue television being migrated to digital television.</a:t>
            </a:r>
          </a:p>
          <a:p>
            <a:r>
              <a:rPr lang="en-GB" sz="1800" dirty="0">
                <a:latin typeface="Arial" panose="020B0604020202020204" pitchFamily="34" charset="0"/>
                <a:cs typeface="Arial" panose="020B0604020202020204" pitchFamily="34" charset="0"/>
              </a:rPr>
              <a:t>This can only occur after analogue switch off (ASO) has taken place.</a:t>
            </a:r>
          </a:p>
          <a:p>
            <a:r>
              <a:rPr lang="en-GB" sz="1800" dirty="0">
                <a:latin typeface="Arial" panose="020B0604020202020204" pitchFamily="34" charset="0"/>
                <a:cs typeface="Arial" panose="020B0604020202020204" pitchFamily="34" charset="0"/>
              </a:rPr>
              <a:t>If the plan is changed now, the consequences will be disastrous for FTA broadcasters and those reliant on FTA television. It will also constitute a deprivation of a right.</a:t>
            </a:r>
          </a:p>
          <a:p>
            <a:r>
              <a:rPr lang="en-US" sz="1800" dirty="0">
                <a:latin typeface="Arial" panose="020B0604020202020204" pitchFamily="34" charset="0"/>
                <a:cs typeface="Arial" panose="020B0604020202020204" pitchFamily="34" charset="0"/>
              </a:rPr>
              <a:t>The proposed change, even if it is lawful, remains problematic given that currently approximately 3.8 million television households still access television via analogue platforms . Any premature removal, particularly would be irrational, unlawful and subject to review.</a:t>
            </a:r>
          </a:p>
        </p:txBody>
      </p:sp>
    </p:spTree>
    <p:extLst>
      <p:ext uri="{BB962C8B-B14F-4D97-AF65-F5344CB8AC3E}">
        <p14:creationId xmlns:p14="http://schemas.microsoft.com/office/powerpoint/2010/main" val="610888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88292-31A7-E710-C051-B5B25CA0DD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AFEFF6-B129-11CC-6DD9-1CFB6B482EAA}"/>
              </a:ext>
            </a:extLst>
          </p:cNvPr>
          <p:cNvSpPr>
            <a:spLocks noGrp="1"/>
          </p:cNvSpPr>
          <p:nvPr>
            <p:ph type="title"/>
          </p:nvPr>
        </p:nvSpPr>
        <p:spPr>
          <a:xfrm>
            <a:off x="838200" y="1104900"/>
            <a:ext cx="10191750" cy="585788"/>
          </a:xfrm>
        </p:spPr>
        <p:txBody>
          <a:bodyPr/>
          <a:lstStyle/>
          <a:p>
            <a:r>
              <a:rPr lang="en-US" sz="2400" b="1" dirty="0">
                <a:latin typeface="Calibri" panose="020F0502020204030204" pitchFamily="34" charset="0"/>
                <a:ea typeface="Calibri" panose="020F0502020204030204" pitchFamily="34" charset="0"/>
                <a:cs typeface="Calibri" panose="020F0502020204030204" pitchFamily="34" charset="0"/>
              </a:rPr>
              <a:t>THE SUGGESTED CHANGE TO THE PLAN CANNOT BE IMPLEMENTED.</a:t>
            </a:r>
          </a:p>
        </p:txBody>
      </p:sp>
      <p:sp>
        <p:nvSpPr>
          <p:cNvPr id="3" name="Content Placeholder 2">
            <a:extLst>
              <a:ext uri="{FF2B5EF4-FFF2-40B4-BE49-F238E27FC236}">
                <a16:creationId xmlns:a16="http://schemas.microsoft.com/office/drawing/2014/main" id="{9EB03BE9-C5A6-6A47-C88A-C79029B8803C}"/>
              </a:ext>
            </a:extLst>
          </p:cNvPr>
          <p:cNvSpPr>
            <a:spLocks noGrp="1"/>
          </p:cNvSpPr>
          <p:nvPr>
            <p:ph idx="1"/>
          </p:nvPr>
        </p:nvSpPr>
        <p:spPr/>
        <p:txBody>
          <a:bodyPr/>
          <a:lstStyle/>
          <a:p>
            <a:r>
              <a:rPr lang="en-US" sz="1800" dirty="0">
                <a:latin typeface="Arial" panose="020B0604020202020204" pitchFamily="34" charset="0"/>
                <a:cs typeface="Arial" panose="020B0604020202020204" pitchFamily="34" charset="0"/>
              </a:rPr>
              <a:t>It is not clear why the Authority has proposed such a deletion from the Radio Frequency Plan considering that Authority is aware of the ongoing problems associated with the BDM project. </a:t>
            </a:r>
          </a:p>
          <a:p>
            <a:r>
              <a:rPr lang="en-US" sz="1800" dirty="0">
                <a:latin typeface="Arial" panose="020B0604020202020204" pitchFamily="34" charset="0"/>
                <a:cs typeface="Arial" panose="020B0604020202020204" pitchFamily="34" charset="0"/>
              </a:rPr>
              <a:t>In addition, the Authority would be aware that the Minister of Communication and Digital Technologies was interdicted in March 2025 from switching off the analogue signal.</a:t>
            </a:r>
          </a:p>
          <a:p>
            <a:r>
              <a:rPr lang="en-US" sz="1800" dirty="0">
                <a:latin typeface="Arial" panose="020B0604020202020204" pitchFamily="34" charset="0"/>
                <a:cs typeface="Arial" panose="020B0604020202020204" pitchFamily="34" charset="0"/>
              </a:rPr>
              <a:t>Should the change to the plan be implemented it would run contrary to the High Court order. </a:t>
            </a:r>
          </a:p>
        </p:txBody>
      </p:sp>
    </p:spTree>
    <p:extLst>
      <p:ext uri="{BB962C8B-B14F-4D97-AF65-F5344CB8AC3E}">
        <p14:creationId xmlns:p14="http://schemas.microsoft.com/office/powerpoint/2010/main" val="3664234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FB1A5-8371-177E-12E2-0FE26586466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588114E-1E87-FAD5-97FB-78689C99B58F}"/>
              </a:ext>
            </a:extLst>
          </p:cNvPr>
          <p:cNvSpPr txBox="1"/>
          <p:nvPr/>
        </p:nvSpPr>
        <p:spPr>
          <a:xfrm>
            <a:off x="610398" y="2120949"/>
            <a:ext cx="10310727" cy="2616101"/>
          </a:xfrm>
          <a:prstGeom prst="rect">
            <a:avLst/>
          </a:prstGeom>
          <a:noFill/>
        </p:spPr>
        <p:txBody>
          <a:bodyPr wrap="square" rtlCol="0">
            <a:spAutoFit/>
          </a:bodyPr>
          <a:lstStyle/>
          <a:p>
            <a:pPr lvl="2" algn="just">
              <a:spcAft>
                <a:spcPts val="1200"/>
              </a:spcAft>
              <a:defRPr/>
            </a:pPr>
            <a:r>
              <a:rPr lang="en-ZA" b="1" i="1" dirty="0">
                <a:latin typeface="Arial" panose="020B0604020202020204" pitchFamily="34" charset="0"/>
                <a:ea typeface="Times New Roman" panose="02020603050405020304" pitchFamily="18" charset="0"/>
              </a:rPr>
              <a:t>“The operation of the final analogue switch-off date of 31 March 2025, as announced by the Minister of Communications and Digital Technologies on 5 December 2024 is suspended;</a:t>
            </a:r>
          </a:p>
          <a:p>
            <a:pPr lvl="2" algn="just">
              <a:spcAft>
                <a:spcPts val="1200"/>
              </a:spcAft>
              <a:defRPr/>
            </a:pPr>
            <a:r>
              <a:rPr lang="en-ZA" b="1" i="1" dirty="0">
                <a:latin typeface="Arial" panose="020B0604020202020204" pitchFamily="34" charset="0"/>
                <a:ea typeface="Times New Roman" panose="02020603050405020304" pitchFamily="18" charset="0"/>
              </a:rPr>
              <a:t>The Minister of Communications and Digital Technologies Technology is interdicted from taking any steps to implement the switch-off of analogue signals and ending dual illumination; and</a:t>
            </a:r>
          </a:p>
          <a:p>
            <a:pPr lvl="2" algn="just">
              <a:spcAft>
                <a:spcPts val="1200"/>
              </a:spcAft>
              <a:defRPr/>
            </a:pPr>
            <a:r>
              <a:rPr lang="en-ZA" b="1" i="1" dirty="0">
                <a:latin typeface="Arial" panose="020B0604020202020204" pitchFamily="34" charset="0"/>
                <a:ea typeface="Times New Roman" panose="02020603050405020304" pitchFamily="18" charset="0"/>
              </a:rPr>
              <a:t>Sentech SOC Limited is interdicted from taking any steps to implement the switch-off of analogue signals and ending dual illumination.”</a:t>
            </a:r>
          </a:p>
        </p:txBody>
      </p:sp>
      <p:sp>
        <p:nvSpPr>
          <p:cNvPr id="7" name="TextBox 6">
            <a:extLst>
              <a:ext uri="{FF2B5EF4-FFF2-40B4-BE49-F238E27FC236}">
                <a16:creationId xmlns:a16="http://schemas.microsoft.com/office/drawing/2014/main" id="{E46BA569-63A8-ACCB-9E00-33234055B1C3}"/>
              </a:ext>
            </a:extLst>
          </p:cNvPr>
          <p:cNvSpPr txBox="1"/>
          <p:nvPr/>
        </p:nvSpPr>
        <p:spPr>
          <a:xfrm>
            <a:off x="11372295" y="6214368"/>
            <a:ext cx="532660" cy="2923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ZA" sz="1300" b="1" dirty="0">
                <a:solidFill>
                  <a:prstClr val="white">
                    <a:lumMod val="65000"/>
                  </a:prstClr>
                </a:solidFill>
                <a:latin typeface="Calibri" panose="020F0502020204030204"/>
              </a:rPr>
              <a:t>6</a:t>
            </a:r>
            <a:endParaRPr kumimoji="0" lang="en-ZA" sz="1300" b="1" i="0" u="none" strike="noStrike" kern="1200" cap="none" spc="0" normalizeH="0" baseline="0" noProof="0" dirty="0">
              <a:ln>
                <a:noFill/>
              </a:ln>
              <a:solidFill>
                <a:prstClr val="white">
                  <a:lumMod val="65000"/>
                </a:prstClr>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AF8DF4F-BAB5-C180-3CA2-DC406192062A}"/>
              </a:ext>
            </a:extLst>
          </p:cNvPr>
          <p:cNvSpPr/>
          <p:nvPr/>
        </p:nvSpPr>
        <p:spPr>
          <a:xfrm>
            <a:off x="457924" y="789160"/>
            <a:ext cx="5010188" cy="4616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122B2D29-307A-0D60-A09B-19A93990ABDE}"/>
              </a:ext>
            </a:extLst>
          </p:cNvPr>
          <p:cNvSpPr txBox="1"/>
          <p:nvPr/>
        </p:nvSpPr>
        <p:spPr>
          <a:xfrm>
            <a:off x="457924" y="782057"/>
            <a:ext cx="501018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HIGH COURT ORDER – MARCH 2025</a:t>
            </a:r>
          </a:p>
        </p:txBody>
      </p:sp>
    </p:spTree>
    <p:extLst>
      <p:ext uri="{BB962C8B-B14F-4D97-AF65-F5344CB8AC3E}">
        <p14:creationId xmlns:p14="http://schemas.microsoft.com/office/powerpoint/2010/main" val="771944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A2F66-8B08-6AAC-8C94-9043BDBA9EA8}"/>
              </a:ext>
            </a:extLst>
          </p:cNvPr>
          <p:cNvSpPr>
            <a:spLocks noGrp="1"/>
          </p:cNvSpPr>
          <p:nvPr>
            <p:ph type="title"/>
          </p:nvPr>
        </p:nvSpPr>
        <p:spPr/>
        <p:txBody>
          <a:bodyPr/>
          <a:lstStyle/>
          <a:p>
            <a:br>
              <a:rPr lang="en-US" sz="2400" b="1" dirty="0">
                <a:latin typeface="+mn-lt"/>
              </a:rPr>
            </a:br>
            <a:br>
              <a:rPr lang="en-US" sz="2400" b="1" dirty="0">
                <a:latin typeface="+mn-lt"/>
              </a:rPr>
            </a:br>
            <a:r>
              <a:rPr lang="en-US" sz="2400" b="1" dirty="0">
                <a:latin typeface="+mn-lt"/>
              </a:rPr>
              <a:t>THE SUGGESTED CHANGE TO THE PLAN CANNOT BE IMPLEMENTED</a:t>
            </a:r>
          </a:p>
        </p:txBody>
      </p:sp>
      <p:sp>
        <p:nvSpPr>
          <p:cNvPr id="3" name="Content Placeholder 2">
            <a:extLst>
              <a:ext uri="{FF2B5EF4-FFF2-40B4-BE49-F238E27FC236}">
                <a16:creationId xmlns:a16="http://schemas.microsoft.com/office/drawing/2014/main" id="{17DBD0A5-C968-6242-8B14-86B584C7EA56}"/>
              </a:ext>
            </a:extLst>
          </p:cNvPr>
          <p:cNvSpPr>
            <a:spLocks noGrp="1"/>
          </p:cNvSpPr>
          <p:nvPr>
            <p:ph idx="1"/>
          </p:nvPr>
        </p:nvSpPr>
        <p:spPr/>
        <p:txBody>
          <a:bodyPr/>
          <a:lstStyle/>
          <a:p>
            <a:r>
              <a:rPr lang="en-US" sz="1800" dirty="0">
                <a:latin typeface="Arial" panose="020B0604020202020204" pitchFamily="34" charset="0"/>
                <a:cs typeface="Arial" panose="020B0604020202020204" pitchFamily="34" charset="0"/>
              </a:rPr>
              <a:t>The proposed change to the plan is based on outdated and incorrect information that ASO took place in March 2022. It did not and has still not taken place.</a:t>
            </a:r>
          </a:p>
          <a:p>
            <a:r>
              <a:rPr lang="en-US" sz="1800" dirty="0">
                <a:latin typeface="Arial" panose="020B0604020202020204" pitchFamily="34" charset="0"/>
                <a:cs typeface="Arial" panose="020B0604020202020204" pitchFamily="34" charset="0"/>
              </a:rPr>
              <a:t>ASO has not occurred in view of various interdicts preventing the implementation of ASO and the fact that millions of viewers have not been migrated. </a:t>
            </a:r>
          </a:p>
          <a:p>
            <a:r>
              <a:rPr lang="en-US" sz="1800" dirty="0">
                <a:latin typeface="Arial" panose="020B0604020202020204" pitchFamily="34" charset="0"/>
                <a:cs typeface="Arial" panose="020B0604020202020204" pitchFamily="34" charset="0"/>
              </a:rPr>
              <a:t>Court proceedings remain ongoing and even if ASO is implemented in due course – which it should not be – the envisaged date is unknown.</a:t>
            </a:r>
          </a:p>
          <a:p>
            <a:r>
              <a:rPr lang="en-US" sz="1800" dirty="0">
                <a:latin typeface="Arial" panose="020B0604020202020204" pitchFamily="34" charset="0"/>
                <a:cs typeface="Arial" panose="020B0604020202020204" pitchFamily="34" charset="0"/>
              </a:rPr>
              <a:t>The problems associated with the Broadcast Migration Project which has largely failed in its attempts for proper registration and installation of government subsidies set-top-boxes, remains. </a:t>
            </a:r>
          </a:p>
          <a:p>
            <a:r>
              <a:rPr lang="en-US" sz="1800" dirty="0">
                <a:latin typeface="Arial" panose="020B0604020202020204" pitchFamily="34" charset="0"/>
                <a:cs typeface="Arial" panose="020B0604020202020204" pitchFamily="34" charset="0"/>
              </a:rPr>
              <a:t>All issues pertaining to ASO are currently being dealt with at a Ministerial level and need to be resolved before ASO can be implemented and the plan changed. </a:t>
            </a:r>
          </a:p>
          <a:p>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0071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6A2B4-8DFF-DBED-77FC-8D30B6FF60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6D41B5-8A7E-FD5D-C7F1-F6CEC71CCD91}"/>
              </a:ext>
            </a:extLst>
          </p:cNvPr>
          <p:cNvSpPr>
            <a:spLocks noGrp="1"/>
          </p:cNvSpPr>
          <p:nvPr>
            <p:ph type="title"/>
          </p:nvPr>
        </p:nvSpPr>
        <p:spPr/>
        <p:txBody>
          <a:bodyPr/>
          <a:lstStyle/>
          <a:p>
            <a:br>
              <a:rPr lang="en-US" sz="2400" b="1" dirty="0">
                <a:latin typeface="+mn-lt"/>
              </a:rPr>
            </a:br>
            <a:br>
              <a:rPr lang="en-US" sz="2400" b="1" dirty="0">
                <a:latin typeface="+mn-lt"/>
              </a:rPr>
            </a:br>
            <a:r>
              <a:rPr lang="en-US" sz="2400" b="1" dirty="0">
                <a:latin typeface="+mn-lt"/>
              </a:rPr>
              <a:t>THE SUGGESTED CHANGE TO THE PLAN CANNOT BE IMPLEMENTED</a:t>
            </a:r>
          </a:p>
        </p:txBody>
      </p:sp>
      <p:sp>
        <p:nvSpPr>
          <p:cNvPr id="3" name="Content Placeholder 2">
            <a:extLst>
              <a:ext uri="{FF2B5EF4-FFF2-40B4-BE49-F238E27FC236}">
                <a16:creationId xmlns:a16="http://schemas.microsoft.com/office/drawing/2014/main" id="{3E465650-30B8-09FC-1ED3-C92CA0418C0B}"/>
              </a:ext>
            </a:extLst>
          </p:cNvPr>
          <p:cNvSpPr>
            <a:spLocks noGrp="1"/>
          </p:cNvSpPr>
          <p:nvPr>
            <p:ph idx="1"/>
          </p:nvPr>
        </p:nvSpPr>
        <p:spPr/>
        <p:txBody>
          <a:bodyPr/>
          <a:lstStyle/>
          <a:p>
            <a:r>
              <a:rPr lang="en-US" sz="1800" dirty="0">
                <a:latin typeface="Arial" panose="020B0604020202020204" pitchFamily="34" charset="0"/>
                <a:cs typeface="Arial" panose="020B0604020202020204" pitchFamily="34" charset="0"/>
              </a:rPr>
              <a:t>e.tv has already migrated off spectrum above 695MHz enabling the auction of such spectrum to take place. There will always need to be spectrum for broadcasters which will need to remain below 695MHz. </a:t>
            </a:r>
          </a:p>
          <a:p>
            <a:r>
              <a:rPr lang="en-US" sz="1800" dirty="0">
                <a:latin typeface="Arial" panose="020B0604020202020204" pitchFamily="34" charset="0"/>
                <a:cs typeface="Arial" panose="020B0604020202020204" pitchFamily="34" charset="0"/>
              </a:rPr>
              <a:t>ASO is therefore unnecessary.</a:t>
            </a:r>
          </a:p>
          <a:p>
            <a:r>
              <a:rPr lang="en-US" sz="1800" dirty="0">
                <a:latin typeface="Arial" panose="020B0604020202020204" pitchFamily="34" charset="0"/>
                <a:cs typeface="Arial" panose="020B0604020202020204" pitchFamily="34" charset="0"/>
              </a:rPr>
              <a:t>Dual illumination is here to stay for the time being and as such cannot be removed from the Frequency Plan.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view of this, and the incorrect premise on which the updated plan is based, the change to the 614 – 694 MHz plan should not be implemented.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654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C4809CC-5344-43E6-93BE-F411B402E8A8}"/>
              </a:ext>
            </a:extLst>
          </p:cNvPr>
          <p:cNvSpPr txBox="1"/>
          <p:nvPr/>
        </p:nvSpPr>
        <p:spPr>
          <a:xfrm>
            <a:off x="857286" y="1463188"/>
            <a:ext cx="10636722" cy="5078313"/>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ASO can only occur once the population reliant on FTA television will not be denied access to television. Those reliant on FTA television cannot afford either subscription broadcasting or OTT services (being the only alternative sources of television).</a:t>
            </a:r>
          </a:p>
          <a:p>
            <a:pPr marL="285750" marR="0" lvl="0"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Currently there are </a:t>
            </a:r>
            <a:r>
              <a:rPr kumimoji="0" lang="en-GB" sz="18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3.8 million households </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(approximately </a:t>
            </a:r>
            <a:r>
              <a:rPr lang="en-GB" dirty="0">
                <a:solidFill>
                  <a:prstClr val="black"/>
                </a:solidFill>
                <a:latin typeface="Arial" panose="020B0604020202020204" pitchFamily="34" charset="0"/>
                <a:cs typeface="Arial" panose="020B0604020202020204" pitchFamily="34" charset="0"/>
              </a:rPr>
              <a:t>12</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million viewers) who have not migrated to digital television. This is due to a number of reasons -</a:t>
            </a:r>
          </a:p>
          <a:p>
            <a:pPr marL="742950" marR="0" lvl="1"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ZA"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Delay in funding from National Treasury</a:t>
            </a:r>
          </a:p>
          <a:p>
            <a:pPr marL="742950" marR="0" lvl="1"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ZA"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Lack of focussed and targeted public awareness campaigns</a:t>
            </a:r>
          </a:p>
          <a:p>
            <a:pPr marL="742950" marR="0" lvl="1"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ZA"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Challenges with the registrations through the post office </a:t>
            </a:r>
          </a:p>
          <a:p>
            <a:pPr marL="742950" marR="0" lvl="1"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ZA"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Online registrations delayed</a:t>
            </a:r>
          </a:p>
          <a:p>
            <a:pPr marL="742950" marR="0" lvl="1"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ZA"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 consolidated registration data</a:t>
            </a:r>
          </a:p>
          <a:p>
            <a:pPr marL="742950" marR="0" lvl="1"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ZA"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Low installation rates</a:t>
            </a:r>
          </a:p>
          <a:p>
            <a:pPr marL="742950" marR="0" lvl="1"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ZA"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 DTT boxes available in the market for purchase</a:t>
            </a:r>
          </a:p>
          <a:p>
            <a:pPr marL="742950" marR="0" lvl="1" indent="-285750" algn="just"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ZA"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Only DTH boxes being installed going forward</a:t>
            </a:r>
          </a:p>
        </p:txBody>
      </p:sp>
      <p:sp>
        <p:nvSpPr>
          <p:cNvPr id="7" name="TextBox 6">
            <a:extLst>
              <a:ext uri="{FF2B5EF4-FFF2-40B4-BE49-F238E27FC236}">
                <a16:creationId xmlns:a16="http://schemas.microsoft.com/office/drawing/2014/main" id="{FB925664-07FD-4672-B816-C0F79F9A4486}"/>
              </a:ext>
            </a:extLst>
          </p:cNvPr>
          <p:cNvSpPr txBox="1"/>
          <p:nvPr/>
        </p:nvSpPr>
        <p:spPr>
          <a:xfrm>
            <a:off x="11372295" y="6214368"/>
            <a:ext cx="532660" cy="2923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solidFill>
                  <a:prstClr val="white">
                    <a:lumMod val="65000"/>
                  </a:prstClr>
                </a:solidFill>
                <a:latin typeface="Calibri" panose="020F0502020204030204"/>
              </a:rPr>
              <a:t>5</a:t>
            </a:r>
            <a:endParaRPr kumimoji="0" lang="en-ZA" sz="1300" b="1" i="0" u="none" strike="noStrike" kern="1200" cap="none" spc="0" normalizeH="0" baseline="0" noProof="0" dirty="0">
              <a:ln>
                <a:noFill/>
              </a:ln>
              <a:solidFill>
                <a:prstClr val="white">
                  <a:lumMod val="65000"/>
                </a:prstClr>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9C64967F-162B-480C-9A88-61188E27D3BE}"/>
              </a:ext>
            </a:extLst>
          </p:cNvPr>
          <p:cNvSpPr/>
          <p:nvPr/>
        </p:nvSpPr>
        <p:spPr>
          <a:xfrm>
            <a:off x="394314" y="789160"/>
            <a:ext cx="5300850" cy="4616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Z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40516C3D-AD43-45CB-8D68-6F6D733CD5E1}"/>
              </a:ext>
            </a:extLst>
          </p:cNvPr>
          <p:cNvSpPr txBox="1"/>
          <p:nvPr/>
        </p:nvSpPr>
        <p:spPr>
          <a:xfrm>
            <a:off x="486990" y="778109"/>
            <a:ext cx="511549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REMOVING ANALOGUE IS PREMATURE</a:t>
            </a:r>
          </a:p>
        </p:txBody>
      </p:sp>
    </p:spTree>
    <p:extLst>
      <p:ext uri="{BB962C8B-B14F-4D97-AF65-F5344CB8AC3E}">
        <p14:creationId xmlns:p14="http://schemas.microsoft.com/office/powerpoint/2010/main" val="3293538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TotalTime>
  <Words>1039</Words>
  <Application>Microsoft Office PowerPoint</Application>
  <PresentationFormat>Widescreen</PresentationFormat>
  <Paragraphs>64</Paragraphs>
  <Slides>11</Slides>
  <Notes>0</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11</vt:i4>
      </vt:variant>
    </vt:vector>
  </HeadingPairs>
  <TitlesOfParts>
    <vt:vector size="19" baseType="lpstr">
      <vt:lpstr>Aptos</vt:lpstr>
      <vt:lpstr>Aptos Display</vt:lpstr>
      <vt:lpstr>Arial</vt:lpstr>
      <vt:lpstr>Calibri</vt:lpstr>
      <vt:lpstr>Calibri Light</vt:lpstr>
      <vt:lpstr>Office Theme</vt:lpstr>
      <vt:lpstr>1_Office Theme</vt:lpstr>
      <vt:lpstr>CorelDRAW</vt:lpstr>
      <vt:lpstr>PowerPoint Presentation</vt:lpstr>
      <vt:lpstr>PowerPoint Presentation</vt:lpstr>
      <vt:lpstr>PowerPoint Presentation</vt:lpstr>
      <vt:lpstr>THE SUGGESTED CHANGE TO THE PLAN CANNOT BE IMPLEMENTED.</vt:lpstr>
      <vt:lpstr>THE SUGGESTED CHANGE TO THE PLAN CANNOT BE IMPLEMENTED.</vt:lpstr>
      <vt:lpstr>PowerPoint Presentation</vt:lpstr>
      <vt:lpstr>  THE SUGGESTED CHANGE TO THE PLAN CANNOT BE IMPLEMENTED</vt:lpstr>
      <vt:lpstr>  THE SUGGESTED CHANGE TO THE PLAN CANNOT BE IMPLEMENTED</vt:lpstr>
      <vt:lpstr>PowerPoint Presentation</vt:lpstr>
      <vt:lpstr>PowerPoint Presentation</vt:lpstr>
      <vt:lpstr>PowerPoint Presentation</vt:lpstr>
    </vt:vector>
  </TitlesOfParts>
  <Company>eMedia PTY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Philippa Rafferty</dc:creator>
  <cp:lastModifiedBy>Dan Rosengarten</cp:lastModifiedBy>
  <cp:revision>2</cp:revision>
  <dcterms:created xsi:type="dcterms:W3CDTF">2026-01-14T09:00:07Z</dcterms:created>
  <dcterms:modified xsi:type="dcterms:W3CDTF">2026-01-15T09:19:20Z</dcterms:modified>
</cp:coreProperties>
</file>